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405" r:id="rId2"/>
    <p:sldId id="434" r:id="rId3"/>
    <p:sldId id="453" r:id="rId4"/>
    <p:sldId id="474" r:id="rId5"/>
    <p:sldId id="475" r:id="rId6"/>
    <p:sldId id="484" r:id="rId7"/>
    <p:sldId id="529" r:id="rId8"/>
    <p:sldId id="526" r:id="rId9"/>
    <p:sldId id="532" r:id="rId10"/>
    <p:sldId id="449" r:id="rId11"/>
    <p:sldId id="450" r:id="rId12"/>
    <p:sldId id="524" r:id="rId13"/>
    <p:sldId id="492" r:id="rId14"/>
    <p:sldId id="493" r:id="rId15"/>
    <p:sldId id="491" r:id="rId16"/>
    <p:sldId id="444" r:id="rId17"/>
    <p:sldId id="497" r:id="rId18"/>
    <p:sldId id="498" r:id="rId19"/>
    <p:sldId id="494" r:id="rId20"/>
    <p:sldId id="456" r:id="rId21"/>
    <p:sldId id="451" r:id="rId22"/>
    <p:sldId id="499" r:id="rId23"/>
    <p:sldId id="452" r:id="rId24"/>
    <p:sldId id="501" r:id="rId25"/>
    <p:sldId id="503" r:id="rId26"/>
    <p:sldId id="505" r:id="rId27"/>
    <p:sldId id="534" r:id="rId28"/>
    <p:sldId id="535" r:id="rId29"/>
    <p:sldId id="536" r:id="rId30"/>
    <p:sldId id="537" r:id="rId31"/>
    <p:sldId id="538" r:id="rId32"/>
    <p:sldId id="539" r:id="rId33"/>
    <p:sldId id="540" r:id="rId34"/>
    <p:sldId id="541" r:id="rId35"/>
    <p:sldId id="542" r:id="rId36"/>
    <p:sldId id="543" r:id="rId37"/>
    <p:sldId id="544" r:id="rId38"/>
    <p:sldId id="507" r:id="rId39"/>
    <p:sldId id="508" r:id="rId40"/>
    <p:sldId id="545" r:id="rId41"/>
    <p:sldId id="512" r:id="rId42"/>
    <p:sldId id="514" r:id="rId43"/>
    <p:sldId id="515" r:id="rId44"/>
    <p:sldId id="513" r:id="rId45"/>
    <p:sldId id="470" r:id="rId46"/>
    <p:sldId id="516" r:id="rId47"/>
    <p:sldId id="517" r:id="rId48"/>
    <p:sldId id="518" r:id="rId49"/>
    <p:sldId id="476" r:id="rId50"/>
    <p:sldId id="477" r:id="rId51"/>
    <p:sldId id="519" r:id="rId52"/>
    <p:sldId id="511" r:id="rId53"/>
    <p:sldId id="464" r:id="rId54"/>
    <p:sldId id="465" r:id="rId55"/>
    <p:sldId id="466" r:id="rId56"/>
    <p:sldId id="520" r:id="rId57"/>
    <p:sldId id="521" r:id="rId58"/>
    <p:sldId id="522" r:id="rId59"/>
    <p:sldId id="523" r:id="rId60"/>
    <p:sldId id="525" r:id="rId61"/>
    <p:sldId id="482" r:id="rId62"/>
    <p:sldId id="439" r:id="rId63"/>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46"/>
    <p:restoredTop sz="74863"/>
  </p:normalViewPr>
  <p:slideViewPr>
    <p:cSldViewPr snapToGrid="0">
      <p:cViewPr varScale="1">
        <p:scale>
          <a:sx n="93" d="100"/>
          <a:sy n="93" d="100"/>
        </p:scale>
        <p:origin x="229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29.11.2024</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Neden ihtiyaç duyuyorum</a:t>
            </a:r>
          </a:p>
          <a:p>
            <a:endParaRPr lang="en-TR" dirty="0"/>
          </a:p>
          <a:p>
            <a:r>
              <a:rPr lang="en-TR" dirty="0"/>
              <a:t>Doğası gereği, hep sabit uzunlukta girdi ve çıktı ve başarının yüksek olması</a:t>
            </a:r>
          </a:p>
          <a:p>
            <a:r>
              <a:rPr lang="en-TR" dirty="0"/>
              <a:t>Çok kaynak kullanmaya başlıyorlar</a:t>
            </a:r>
          </a:p>
          <a:p>
            <a:endParaRPr lang="en-TR"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399781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239997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1571538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bunu</a:t>
            </a:r>
            <a:r>
              <a:rPr lang="en-US" dirty="0"/>
              <a:t> </a:t>
            </a:r>
            <a:r>
              <a:rPr lang="en-US" dirty="0" err="1"/>
              <a:t>biraz</a:t>
            </a:r>
            <a:r>
              <a:rPr lang="en-US" dirty="0"/>
              <a:t> da </a:t>
            </a:r>
            <a:r>
              <a:rPr lang="en-US" dirty="0" err="1"/>
              <a:t>fikirlerin</a:t>
            </a:r>
            <a:r>
              <a:rPr lang="en-US" dirty="0"/>
              <a:t> </a:t>
            </a:r>
            <a:r>
              <a:rPr lang="en-US" dirty="0" err="1"/>
              <a:t>nasıl</a:t>
            </a:r>
            <a:r>
              <a:rPr lang="en-US" dirty="0"/>
              <a:t> </a:t>
            </a:r>
            <a:r>
              <a:rPr lang="en-US" dirty="0" err="1"/>
              <a:t>geliştiğini</a:t>
            </a:r>
            <a:r>
              <a:rPr lang="en-US" dirty="0"/>
              <a:t> </a:t>
            </a:r>
            <a:r>
              <a:rPr lang="en-US" dirty="0" err="1"/>
              <a:t>basit</a:t>
            </a:r>
            <a:r>
              <a:rPr lang="en-US" dirty="0"/>
              <a:t> </a:t>
            </a:r>
            <a:r>
              <a:rPr lang="en-US" dirty="0" err="1"/>
              <a:t>fikirleri</a:t>
            </a:r>
            <a:r>
              <a:rPr lang="en-US" dirty="0"/>
              <a:t> </a:t>
            </a:r>
            <a:r>
              <a:rPr lang="en-US" dirty="0" err="1"/>
              <a:t>nasıl</a:t>
            </a:r>
            <a:r>
              <a:rPr lang="en-US" dirty="0"/>
              <a:t> </a:t>
            </a:r>
            <a:r>
              <a:rPr lang="en-US" dirty="0" err="1"/>
              <a:t>adım</a:t>
            </a:r>
            <a:r>
              <a:rPr lang="en-US" dirty="0"/>
              <a:t> </a:t>
            </a:r>
            <a:r>
              <a:rPr lang="en-US" dirty="0" err="1"/>
              <a:t>adım</a:t>
            </a:r>
            <a:r>
              <a:rPr lang="en-US" dirty="0"/>
              <a:t> </a:t>
            </a:r>
            <a:r>
              <a:rPr lang="en-US" dirty="0" err="1"/>
              <a:t>üstüne</a:t>
            </a:r>
            <a:r>
              <a:rPr lang="en-US" dirty="0"/>
              <a:t> </a:t>
            </a:r>
            <a:r>
              <a:rPr lang="en-US" dirty="0" err="1"/>
              <a:t>koyarak</a:t>
            </a:r>
            <a:r>
              <a:rPr lang="en-US" dirty="0"/>
              <a:t> </a:t>
            </a:r>
            <a:r>
              <a:rPr lang="en-US" dirty="0" err="1"/>
              <a:t>farklı</a:t>
            </a:r>
            <a:r>
              <a:rPr lang="en-US" dirty="0"/>
              <a:t> </a:t>
            </a:r>
            <a:r>
              <a:rPr lang="en-US" dirty="0" err="1"/>
              <a:t>sorunları</a:t>
            </a:r>
            <a:r>
              <a:rPr lang="en-US" dirty="0"/>
              <a:t> </a:t>
            </a:r>
            <a:r>
              <a:rPr lang="en-US" dirty="0" err="1"/>
              <a:t>çözecek</a:t>
            </a:r>
            <a:r>
              <a:rPr lang="en-US" dirty="0"/>
              <a:t> hale </a:t>
            </a:r>
            <a:r>
              <a:rPr lang="en-US" dirty="0" err="1"/>
              <a:t>getirdikelrini</a:t>
            </a:r>
            <a:r>
              <a:rPr lang="en-US" dirty="0"/>
              <a:t> </a:t>
            </a:r>
            <a:r>
              <a:rPr lang="en-US" dirty="0" err="1"/>
              <a:t>ggörmeniz</a:t>
            </a:r>
            <a:r>
              <a:rPr lang="en-US" dirty="0"/>
              <a:t> </a:t>
            </a:r>
            <a:r>
              <a:rPr lang="en-US" dirty="0" err="1"/>
              <a:t>açısından</a:t>
            </a:r>
            <a:r>
              <a:rPr lang="en-US" dirty="0"/>
              <a:t> </a:t>
            </a:r>
            <a:r>
              <a:rPr lang="en-US" dirty="0" err="1"/>
              <a:t>payaşıyorum</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3148590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121787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97610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1554379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1682200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821261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352664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2111941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1133898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000000"/>
              </a:solidFill>
              <a:effectLst/>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2374045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Çünkü</a:t>
            </a:r>
            <a:r>
              <a:rPr lang="en-US" dirty="0"/>
              <a:t> </a:t>
            </a:r>
            <a:r>
              <a:rPr lang="en-US" dirty="0" err="1"/>
              <a:t>birbirine</a:t>
            </a:r>
            <a:r>
              <a:rPr lang="en-US" dirty="0"/>
              <a:t> </a:t>
            </a:r>
            <a:r>
              <a:rPr lang="en-US" dirty="0" err="1"/>
              <a:t>seri</a:t>
            </a:r>
            <a:r>
              <a:rPr lang="en-US" dirty="0"/>
              <a:t> </a:t>
            </a:r>
            <a:r>
              <a:rPr lang="en-US" dirty="0" err="1"/>
              <a:t>bağlı</a:t>
            </a:r>
            <a:r>
              <a:rPr lang="en-US" dirty="0"/>
              <a:t> </a:t>
            </a:r>
            <a:r>
              <a:rPr lang="en-US" dirty="0" err="1"/>
              <a:t>idi</a:t>
            </a:r>
            <a:r>
              <a:rPr lang="en-US" dirty="0"/>
              <a:t> – her </a:t>
            </a:r>
            <a:r>
              <a:rPr lang="en-US" dirty="0" err="1"/>
              <a:t>bir</a:t>
            </a:r>
            <a:r>
              <a:rPr lang="en-US" dirty="0"/>
              <a:t> </a:t>
            </a:r>
            <a:r>
              <a:rPr lang="en-US" dirty="0" err="1"/>
              <a:t>sekansın</a:t>
            </a:r>
            <a:r>
              <a:rPr lang="en-US" dirty="0"/>
              <a:t> </a:t>
            </a:r>
            <a:r>
              <a:rPr lang="en-US" dirty="0" err="1"/>
              <a:t>tamamını</a:t>
            </a:r>
            <a:r>
              <a:rPr lang="en-US" dirty="0"/>
              <a:t> </a:t>
            </a:r>
            <a:r>
              <a:rPr lang="en-US" dirty="0" err="1"/>
              <a:t>beklemek</a:t>
            </a:r>
            <a:r>
              <a:rPr lang="en-US" dirty="0"/>
              <a:t> </a:t>
            </a:r>
            <a:r>
              <a:rPr lang="en-US" dirty="0" err="1"/>
              <a:t>zorundayız</a:t>
            </a:r>
            <a:r>
              <a:rPr lang="en-US" dirty="0"/>
              <a:t>. Bu </a:t>
            </a:r>
            <a:r>
              <a:rPr lang="en-US" dirty="0" err="1"/>
              <a:t>sebeple</a:t>
            </a:r>
            <a:r>
              <a:rPr lang="en-US" dirty="0"/>
              <a:t> </a:t>
            </a:r>
            <a:r>
              <a:rPr lang="en-US" dirty="0" err="1"/>
              <a:t>paralelelştiremiyoruz</a:t>
            </a:r>
            <a:r>
              <a:rPr lang="en-US" dirty="0"/>
              <a:t>. </a:t>
            </a:r>
            <a:r>
              <a:rPr lang="en-US" dirty="0" err="1"/>
              <a:t>Böylece</a:t>
            </a:r>
            <a:r>
              <a:rPr lang="en-US" dirty="0"/>
              <a:t> </a:t>
            </a:r>
            <a:r>
              <a:rPr lang="en-US" dirty="0" err="1"/>
              <a:t>elimizdeki</a:t>
            </a:r>
            <a:r>
              <a:rPr lang="en-US" dirty="0"/>
              <a:t> </a:t>
            </a:r>
            <a:r>
              <a:rPr lang="en-US" dirty="0" err="1"/>
              <a:t>çok</a:t>
            </a:r>
            <a:r>
              <a:rPr lang="en-US" dirty="0"/>
              <a:t> </a:t>
            </a:r>
            <a:r>
              <a:rPr lang="en-US" dirty="0" err="1"/>
              <a:t>güçlü</a:t>
            </a:r>
            <a:r>
              <a:rPr lang="en-US" dirty="0"/>
              <a:t> </a:t>
            </a:r>
            <a:r>
              <a:rPr lang="en-US" dirty="0" err="1"/>
              <a:t>parallelik</a:t>
            </a:r>
            <a:r>
              <a:rPr lang="en-US" dirty="0"/>
              <a:t> </a:t>
            </a:r>
            <a:r>
              <a:rPr lang="en-US" dirty="0" err="1"/>
              <a:t>sğlayan</a:t>
            </a:r>
            <a:r>
              <a:rPr lang="en-US" dirty="0"/>
              <a:t> GPU </a:t>
            </a:r>
            <a:r>
              <a:rPr lang="en-US" dirty="0" err="1"/>
              <a:t>gibi</a:t>
            </a:r>
            <a:r>
              <a:rPr lang="en-US" dirty="0"/>
              <a:t> </a:t>
            </a:r>
            <a:r>
              <a:rPr lang="en-US" dirty="0" err="1"/>
              <a:t>aletleri</a:t>
            </a:r>
            <a:r>
              <a:rPr lang="en-US" dirty="0"/>
              <a:t> </a:t>
            </a:r>
            <a:r>
              <a:rPr lang="en-US" dirty="0" err="1"/>
              <a:t>kullanamıyoruz</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2716982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Transformerler</a:t>
            </a:r>
            <a:r>
              <a:rPr lang="en-US" dirty="0"/>
              <a:t> da </a:t>
            </a:r>
            <a:r>
              <a:rPr lang="en-US" dirty="0" err="1"/>
              <a:t>şimdiye</a:t>
            </a:r>
            <a:r>
              <a:rPr lang="en-US" dirty="0"/>
              <a:t> </a:t>
            </a:r>
            <a:r>
              <a:rPr lang="en-US" dirty="0" err="1"/>
              <a:t>kadar</a:t>
            </a:r>
            <a:r>
              <a:rPr lang="en-US" dirty="0"/>
              <a:t> </a:t>
            </a:r>
            <a:r>
              <a:rPr lang="en-US" dirty="0" err="1"/>
              <a:t>gördüğümüz</a:t>
            </a:r>
            <a:r>
              <a:rPr lang="en-US" dirty="0"/>
              <a:t> </a:t>
            </a:r>
            <a:r>
              <a:rPr lang="en-US" dirty="0" err="1"/>
              <a:t>özel</a:t>
            </a:r>
            <a:r>
              <a:rPr lang="en-US" dirty="0"/>
              <a:t> neural network </a:t>
            </a:r>
            <a:r>
              <a:rPr lang="en-US" dirty="0" err="1"/>
              <a:t>mimarilerinden</a:t>
            </a:r>
            <a:r>
              <a:rPr lang="en-US" dirty="0"/>
              <a:t> </a:t>
            </a:r>
            <a:r>
              <a:rPr lang="en-US" dirty="0" err="1"/>
              <a:t>bir</a:t>
            </a:r>
            <a:r>
              <a:rPr lang="en-US" dirty="0"/>
              <a:t> </a:t>
            </a:r>
            <a:r>
              <a:rPr lang="en-US" dirty="0" err="1"/>
              <a:t>diğeri</a:t>
            </a:r>
            <a:r>
              <a:rPr lang="en-US" dirty="0"/>
              <a:t>. </a:t>
            </a:r>
            <a:r>
              <a:rPr lang="en-US" dirty="0" err="1"/>
              <a:t>Biraz</a:t>
            </a:r>
            <a:r>
              <a:rPr lang="en-US" dirty="0"/>
              <a:t> </a:t>
            </a:r>
            <a:r>
              <a:rPr lang="en-US" dirty="0" err="1"/>
              <a:t>geriye</a:t>
            </a:r>
            <a:r>
              <a:rPr lang="en-US" dirty="0"/>
              <a:t> </a:t>
            </a:r>
            <a:r>
              <a:rPr lang="en-US" dirty="0" err="1"/>
              <a:t>saracak</a:t>
            </a:r>
            <a:r>
              <a:rPr lang="en-US" dirty="0"/>
              <a:t> </a:t>
            </a:r>
            <a:r>
              <a:rPr lang="en-US" dirty="0" err="1"/>
              <a:t>olursak</a:t>
            </a:r>
            <a:r>
              <a:rPr lang="en-US" dirty="0"/>
              <a:t>, image </a:t>
            </a:r>
            <a:r>
              <a:rPr lang="en-US" dirty="0" err="1"/>
              <a:t>işleme</a:t>
            </a:r>
            <a:r>
              <a:rPr lang="en-US" dirty="0"/>
              <a:t> </a:t>
            </a:r>
            <a:r>
              <a:rPr lang="en-US" dirty="0" err="1"/>
              <a:t>dünyasında</a:t>
            </a:r>
            <a:r>
              <a:rPr lang="en-US" dirty="0"/>
              <a:t> CNN </a:t>
            </a:r>
            <a:r>
              <a:rPr lang="en-US" dirty="0" err="1"/>
              <a:t>lerin</a:t>
            </a:r>
            <a:r>
              <a:rPr lang="en-US" dirty="0"/>
              <a:t> </a:t>
            </a:r>
            <a:r>
              <a:rPr lang="en-US" dirty="0" err="1"/>
              <a:t>yaptığı</a:t>
            </a:r>
            <a:r>
              <a:rPr lang="en-US" dirty="0"/>
              <a:t> </a:t>
            </a:r>
            <a:r>
              <a:rPr lang="en-US" dirty="0" err="1"/>
              <a:t>ve</a:t>
            </a:r>
            <a:r>
              <a:rPr lang="en-US" dirty="0"/>
              <a:t> </a:t>
            </a:r>
            <a:r>
              <a:rPr lang="en-US" dirty="0" err="1"/>
              <a:t>insan</a:t>
            </a:r>
            <a:r>
              <a:rPr lang="en-US" dirty="0"/>
              <a:t> </a:t>
            </a:r>
            <a:r>
              <a:rPr lang="en-US" dirty="0" err="1"/>
              <a:t>başarısını</a:t>
            </a:r>
            <a:r>
              <a:rPr lang="en-US" dirty="0"/>
              <a:t> </a:t>
            </a:r>
            <a:r>
              <a:rPr lang="en-US" dirty="0" err="1"/>
              <a:t>geçen</a:t>
            </a:r>
            <a:r>
              <a:rPr lang="en-US" dirty="0"/>
              <a:t> </a:t>
            </a:r>
            <a:r>
              <a:rPr lang="en-US" dirty="0" err="1"/>
              <a:t>modeller</a:t>
            </a:r>
            <a:r>
              <a:rPr lang="en-US" dirty="0"/>
              <a:t> </a:t>
            </a:r>
            <a:r>
              <a:rPr lang="en-US" dirty="0" err="1"/>
              <a:t>transformerlera</a:t>
            </a:r>
            <a:r>
              <a:rPr lang="en-US" dirty="0"/>
              <a:t> </a:t>
            </a:r>
            <a:r>
              <a:rPr lang="en-US" dirty="0" err="1"/>
              <a:t>kadar</a:t>
            </a:r>
            <a:r>
              <a:rPr lang="en-US" dirty="0"/>
              <a:t> </a:t>
            </a:r>
            <a:r>
              <a:rPr lang="en-US" dirty="0" err="1"/>
              <a:t>yoktu</a:t>
            </a:r>
            <a:r>
              <a:rPr lang="en-US" dirty="0"/>
              <a:t> </a:t>
            </a:r>
            <a:r>
              <a:rPr lang="en-US" dirty="0" err="1"/>
              <a:t>diyebiliriz</a:t>
            </a:r>
            <a:r>
              <a:rPr lang="en-US" dirty="0"/>
              <a:t>. 2017 de Google </a:t>
            </a:r>
            <a:r>
              <a:rPr lang="en-US" dirty="0" err="1"/>
              <a:t>ın</a:t>
            </a:r>
            <a:r>
              <a:rPr lang="en-US" dirty="0"/>
              <a:t> </a:t>
            </a:r>
            <a:r>
              <a:rPr lang="en-US" dirty="0" err="1"/>
              <a:t>bir</a:t>
            </a:r>
            <a:r>
              <a:rPr lang="en-US" dirty="0"/>
              <a:t> paper I ’Attention is all you need’ </a:t>
            </a:r>
            <a:r>
              <a:rPr lang="en-US" dirty="0" err="1"/>
              <a:t>ile</a:t>
            </a:r>
            <a:r>
              <a:rPr lang="en-US" dirty="0"/>
              <a:t> </a:t>
            </a:r>
            <a:r>
              <a:rPr lang="en-US" dirty="0" err="1"/>
              <a:t>dünyamıza</a:t>
            </a:r>
            <a:r>
              <a:rPr lang="en-US" dirty="0"/>
              <a:t> </a:t>
            </a:r>
            <a:r>
              <a:rPr lang="en-US" dirty="0" err="1"/>
              <a:t>girdi</a:t>
            </a:r>
            <a:r>
              <a:rPr lang="en-US" dirty="0"/>
              <a:t> </a:t>
            </a:r>
            <a:r>
              <a:rPr lang="en-US" dirty="0" err="1"/>
              <a:t>ve</a:t>
            </a:r>
            <a:r>
              <a:rPr lang="en-US" dirty="0"/>
              <a:t> </a:t>
            </a:r>
            <a:r>
              <a:rPr lang="en-US" dirty="0" err="1"/>
              <a:t>ondan</a:t>
            </a:r>
            <a:r>
              <a:rPr lang="en-US" dirty="0"/>
              <a:t> </a:t>
            </a:r>
            <a:r>
              <a:rPr lang="en-US" dirty="0" err="1"/>
              <a:t>sonra</a:t>
            </a:r>
            <a:r>
              <a:rPr lang="en-US" dirty="0"/>
              <a:t> </a:t>
            </a:r>
            <a:r>
              <a:rPr lang="en-US" dirty="0" err="1"/>
              <a:t>artık</a:t>
            </a:r>
            <a:r>
              <a:rPr lang="en-US" dirty="0"/>
              <a:t> </a:t>
            </a:r>
            <a:r>
              <a:rPr lang="en-US" dirty="0" err="1"/>
              <a:t>problemlerin</a:t>
            </a:r>
            <a:r>
              <a:rPr lang="en-US" dirty="0"/>
              <a:t> </a:t>
            </a:r>
            <a:r>
              <a:rPr lang="en-US" dirty="0" err="1"/>
              <a:t>birçoğunu</a:t>
            </a:r>
            <a:r>
              <a:rPr lang="en-US" dirty="0"/>
              <a:t> </a:t>
            </a:r>
            <a:r>
              <a:rPr lang="en-US" dirty="0" err="1"/>
              <a:t>sadece</a:t>
            </a:r>
            <a:r>
              <a:rPr lang="en-US" dirty="0"/>
              <a:t> </a:t>
            </a:r>
            <a:r>
              <a:rPr lang="en-US" dirty="0" err="1"/>
              <a:t>bu</a:t>
            </a:r>
            <a:r>
              <a:rPr lang="en-US" dirty="0"/>
              <a:t> </a:t>
            </a:r>
            <a:r>
              <a:rPr lang="en-US" dirty="0" err="1"/>
              <a:t>modellerle</a:t>
            </a:r>
            <a:r>
              <a:rPr lang="en-US" dirty="0"/>
              <a:t> </a:t>
            </a:r>
            <a:r>
              <a:rPr lang="en-US" dirty="0" err="1"/>
              <a:t>çözüyoruz</a:t>
            </a:r>
            <a:r>
              <a:rPr lang="en-US" dirty="0"/>
              <a:t>.</a:t>
            </a:r>
          </a:p>
          <a:p>
            <a:r>
              <a:rPr lang="en-US" dirty="0" err="1"/>
              <a:t>Öncesinde</a:t>
            </a:r>
            <a:r>
              <a:rPr lang="en-US" dirty="0"/>
              <a:t> baya </a:t>
            </a:r>
            <a:r>
              <a:rPr lang="en-US" dirty="0" err="1"/>
              <a:t>konuştuğumuz</a:t>
            </a:r>
            <a:r>
              <a:rPr lang="en-US" dirty="0"/>
              <a:t> RNN </a:t>
            </a:r>
            <a:r>
              <a:rPr lang="en-US" dirty="0" err="1"/>
              <a:t>ve</a:t>
            </a:r>
            <a:r>
              <a:rPr lang="en-US" dirty="0"/>
              <a:t> </a:t>
            </a:r>
            <a:r>
              <a:rPr lang="en-US" dirty="0" err="1"/>
              <a:t>türevleri</a:t>
            </a:r>
            <a:r>
              <a:rPr lang="en-US" dirty="0"/>
              <a:t> </a:t>
            </a:r>
            <a:r>
              <a:rPr lang="en-US" dirty="0" err="1"/>
              <a:t>vardı</a:t>
            </a:r>
            <a:r>
              <a:rPr lang="en-US" dirty="0"/>
              <a:t>. Hem </a:t>
            </a:r>
            <a:r>
              <a:rPr lang="en-US" dirty="0" err="1"/>
              <a:t>çok</a:t>
            </a:r>
            <a:r>
              <a:rPr lang="en-US" dirty="0"/>
              <a:t> </a:t>
            </a:r>
            <a:r>
              <a:rPr lang="en-US" dirty="0" err="1"/>
              <a:t>şey</a:t>
            </a:r>
            <a:r>
              <a:rPr lang="en-US" dirty="0"/>
              <a:t> </a:t>
            </a:r>
            <a:r>
              <a:rPr lang="en-US" dirty="0" err="1"/>
              <a:t>öğrenemiyorlardı</a:t>
            </a:r>
            <a:r>
              <a:rPr lang="en-US" dirty="0"/>
              <a:t> hem de </a:t>
            </a:r>
            <a:r>
              <a:rPr lang="en-US" dirty="0" err="1"/>
              <a:t>eğitmesi</a:t>
            </a:r>
            <a:r>
              <a:rPr lang="en-US" dirty="0"/>
              <a:t> </a:t>
            </a:r>
            <a:r>
              <a:rPr lang="en-US" dirty="0" err="1"/>
              <a:t>çoook</a:t>
            </a:r>
            <a:r>
              <a:rPr lang="en-US" dirty="0"/>
              <a:t> </a:t>
            </a:r>
            <a:r>
              <a:rPr lang="en-US" dirty="0" err="1"/>
              <a:t>fazla</a:t>
            </a:r>
            <a:r>
              <a:rPr lang="en-US" dirty="0"/>
              <a:t> zaman </a:t>
            </a:r>
            <a:r>
              <a:rPr lang="en-US" dirty="0" err="1"/>
              <a:t>gerekiyordu</a:t>
            </a:r>
            <a:r>
              <a:rPr lang="en-US" dirty="0"/>
              <a:t> </a:t>
            </a:r>
            <a:r>
              <a:rPr lang="en-US" dirty="0" err="1"/>
              <a:t>ve</a:t>
            </a:r>
            <a:r>
              <a:rPr lang="en-US" dirty="0"/>
              <a:t> </a:t>
            </a:r>
            <a:r>
              <a:rPr lang="en-US" dirty="0" err="1"/>
              <a:t>hızlandırmanın</a:t>
            </a:r>
            <a:r>
              <a:rPr lang="en-US" dirty="0"/>
              <a:t> </a:t>
            </a:r>
            <a:r>
              <a:rPr lang="en-US" dirty="0" err="1"/>
              <a:t>bir</a:t>
            </a:r>
            <a:r>
              <a:rPr lang="en-US" dirty="0"/>
              <a:t> </a:t>
            </a:r>
            <a:r>
              <a:rPr lang="en-US" dirty="0" err="1"/>
              <a:t>yolu</a:t>
            </a:r>
            <a:r>
              <a:rPr lang="en-US" dirty="0"/>
              <a:t> </a:t>
            </a:r>
            <a:r>
              <a:rPr lang="en-US" dirty="0" err="1"/>
              <a:t>yoktu</a:t>
            </a:r>
            <a:r>
              <a:rPr lang="en-US" dirty="0"/>
              <a:t>. </a:t>
            </a:r>
            <a:r>
              <a:rPr lang="en-US" dirty="0" err="1"/>
              <a:t>Neden</a:t>
            </a:r>
            <a:r>
              <a:rPr lang="en-US" dirty="0"/>
              <a:t>? </a:t>
            </a:r>
            <a:r>
              <a:rPr lang="en-US" dirty="0" err="1"/>
              <a:t>Çünkü</a:t>
            </a:r>
            <a:r>
              <a:rPr lang="en-US" dirty="0"/>
              <a:t> </a:t>
            </a:r>
            <a:r>
              <a:rPr lang="en-US" dirty="0" err="1"/>
              <a:t>birbirini</a:t>
            </a:r>
            <a:r>
              <a:rPr lang="en-US" dirty="0"/>
              <a:t> </a:t>
            </a:r>
            <a:r>
              <a:rPr lang="en-US" dirty="0" err="1"/>
              <a:t>beklemesi</a:t>
            </a:r>
            <a:r>
              <a:rPr lang="en-US" dirty="0"/>
              <a:t> </a:t>
            </a:r>
            <a:r>
              <a:rPr lang="en-US" dirty="0" err="1"/>
              <a:t>gereken</a:t>
            </a:r>
            <a:r>
              <a:rPr lang="en-US" dirty="0"/>
              <a:t> </a:t>
            </a:r>
            <a:r>
              <a:rPr lang="en-US" dirty="0" err="1"/>
              <a:t>hesaplara</a:t>
            </a:r>
            <a:r>
              <a:rPr lang="en-US" dirty="0"/>
              <a:t> </a:t>
            </a:r>
            <a:r>
              <a:rPr lang="en-US" dirty="0" err="1"/>
              <a:t>dayanıyordu</a:t>
            </a:r>
            <a:r>
              <a:rPr lang="en-US" dirty="0"/>
              <a:t>.</a:t>
            </a:r>
          </a:p>
          <a:p>
            <a:endParaRPr lang="en-US" dirty="0"/>
          </a:p>
          <a:p>
            <a:r>
              <a:rPr lang="en-US" dirty="0" err="1"/>
              <a:t>Özeti</a:t>
            </a:r>
            <a:r>
              <a:rPr lang="en-US" dirty="0"/>
              <a:t> : Hem </a:t>
            </a:r>
            <a:r>
              <a:rPr lang="en-US" dirty="0" err="1"/>
              <a:t>çok</a:t>
            </a:r>
            <a:r>
              <a:rPr lang="en-US" dirty="0"/>
              <a:t> </a:t>
            </a:r>
            <a:r>
              <a:rPr lang="en-US" dirty="0" err="1"/>
              <a:t>büyük</a:t>
            </a:r>
            <a:r>
              <a:rPr lang="en-US" dirty="0"/>
              <a:t> </a:t>
            </a:r>
            <a:r>
              <a:rPr lang="en-US" dirty="0" err="1"/>
              <a:t>datayla</a:t>
            </a:r>
            <a:r>
              <a:rPr lang="en-US" dirty="0"/>
              <a:t> </a:t>
            </a:r>
            <a:r>
              <a:rPr lang="en-US" dirty="0" err="1"/>
              <a:t>eğitiebileceğimiz</a:t>
            </a:r>
            <a:r>
              <a:rPr lang="en-US" dirty="0"/>
              <a:t> </a:t>
            </a:r>
            <a:r>
              <a:rPr lang="en-US" dirty="0" err="1"/>
              <a:t>bir</a:t>
            </a:r>
            <a:r>
              <a:rPr lang="en-US" dirty="0"/>
              <a:t> </a:t>
            </a:r>
            <a:r>
              <a:rPr lang="en-US" dirty="0" err="1"/>
              <a:t>yapı</a:t>
            </a:r>
            <a:r>
              <a:rPr lang="en-US" dirty="0"/>
              <a:t> </a:t>
            </a:r>
            <a:r>
              <a:rPr lang="en-US" dirty="0" err="1"/>
              <a:t>olsun</a:t>
            </a:r>
            <a:r>
              <a:rPr lang="en-US" dirty="0"/>
              <a:t> hem de </a:t>
            </a:r>
            <a:r>
              <a:rPr lang="en-US" dirty="0" err="1"/>
              <a:t>çok</a:t>
            </a:r>
            <a:r>
              <a:rPr lang="en-US" dirty="0"/>
              <a:t> </a:t>
            </a:r>
            <a:r>
              <a:rPr lang="en-US" dirty="0" err="1"/>
              <a:t>iyi</a:t>
            </a:r>
            <a:r>
              <a:rPr lang="en-US" dirty="0"/>
              <a:t> </a:t>
            </a:r>
            <a:r>
              <a:rPr lang="en-US" dirty="0" err="1"/>
              <a:t>çalışsın</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2943992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1605964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1417525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511059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5F06A-A6B5-1D95-BEC3-7D3792D250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D7C31-59AB-889C-D5C7-27C1EC7232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9DB35-10C7-B3F4-E082-D4B4ACBA2B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EE80B5-8471-869A-DAE8-44C43C45CA55}"/>
              </a:ext>
            </a:extLst>
          </p:cNvPr>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1442240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A96AE-AB45-3038-55E8-9145B6992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E6728-CA4F-DEE0-D6E2-F3C0DF5810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C55A9-94E0-612D-0059-4FE4BF2856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5245B7-8193-6D30-F741-56804BE3A679}"/>
              </a:ext>
            </a:extLst>
          </p:cNvPr>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490061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91E50-8735-0AC3-4154-2E5049A87D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12D28-D8B4-666E-215B-80FD93FC69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19ED07-6CB3-5097-54ED-3A578A713F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8BEAF3-13A9-24B3-64F6-45D4AB4941B4}"/>
              </a:ext>
            </a:extLst>
          </p:cNvPr>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3519071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1265626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233A4-0AE9-02EB-DD71-4AE208D1C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644E4-D199-12E9-E26B-34C54B2FD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A6C56-DD9A-3866-F7FA-0AE4140926C5}"/>
              </a:ext>
            </a:extLst>
          </p:cNvPr>
          <p:cNvSpPr>
            <a:spLocks noGrp="1"/>
          </p:cNvSpPr>
          <p:nvPr>
            <p:ph type="body" idx="1"/>
          </p:nvPr>
        </p:nvSpPr>
        <p:spPr/>
        <p:txBody>
          <a:bodyPr/>
          <a:lstStyle/>
          <a:p>
            <a:pPr algn="l"/>
            <a:r>
              <a:rPr lang="en-US" b="1" i="0" u="none" strike="noStrike" dirty="0" err="1">
                <a:solidFill>
                  <a:srgbClr val="000000"/>
                </a:solidFill>
                <a:effectLst/>
              </a:rPr>
              <a:t>Pozisyon</a:t>
            </a:r>
            <a:r>
              <a:rPr lang="en-US" b="1" i="0" u="none" strike="noStrike" dirty="0">
                <a:solidFill>
                  <a:srgbClr val="000000"/>
                </a:solidFill>
                <a:effectLst/>
              </a:rPr>
              <a:t> </a:t>
            </a:r>
            <a:r>
              <a:rPr lang="en-US" b="1" i="0" u="none" strike="noStrike" dirty="0" err="1">
                <a:solidFill>
                  <a:srgbClr val="000000"/>
                </a:solidFill>
                <a:effectLst/>
              </a:rPr>
              <a:t>Kodlama</a:t>
            </a:r>
            <a:r>
              <a:rPr lang="en-US" b="1" i="0" u="none" strike="noStrike" dirty="0">
                <a:solidFill>
                  <a:srgbClr val="000000"/>
                </a:solidFill>
                <a:effectLst/>
              </a:rPr>
              <a:t> (Positional Encoding):</a:t>
            </a:r>
            <a:br>
              <a:rPr lang="en-US" b="0" i="0" u="none" strike="noStrike" dirty="0">
                <a:solidFill>
                  <a:srgbClr val="000000"/>
                </a:solidFill>
                <a:effectLst/>
              </a:rPr>
            </a:br>
            <a:r>
              <a:rPr lang="en-US" b="0" i="0" u="none" strike="noStrike" dirty="0" err="1">
                <a:solidFill>
                  <a:srgbClr val="000000"/>
                </a:solidFill>
                <a:effectLst/>
              </a:rPr>
              <a:t>Pozisyon</a:t>
            </a:r>
            <a:r>
              <a:rPr lang="en-US" b="0" i="0" u="none" strike="noStrike" dirty="0">
                <a:solidFill>
                  <a:srgbClr val="000000"/>
                </a:solidFill>
                <a:effectLst/>
              </a:rPr>
              <a:t> </a:t>
            </a:r>
            <a:r>
              <a:rPr lang="en-US" b="0" i="0" u="none" strike="noStrike" dirty="0" err="1">
                <a:solidFill>
                  <a:srgbClr val="000000"/>
                </a:solidFill>
                <a:effectLst/>
              </a:rPr>
              <a:t>kodlama</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cümledeki</a:t>
            </a:r>
            <a:r>
              <a:rPr lang="en-US" b="0" i="0" u="none" strike="noStrike" dirty="0">
                <a:solidFill>
                  <a:srgbClr val="000000"/>
                </a:solidFill>
                <a:effectLst/>
              </a:rPr>
              <a:t> </a:t>
            </a:r>
            <a:r>
              <a:rPr lang="en-US" b="0" i="0" u="none" strike="noStrike" dirty="0" err="1">
                <a:solidFill>
                  <a:srgbClr val="000000"/>
                </a:solidFill>
                <a:effectLst/>
              </a:rPr>
              <a:t>kelimelere</a:t>
            </a:r>
            <a:r>
              <a:rPr lang="en-US" b="0" i="0" u="none" strike="noStrike" dirty="0">
                <a:solidFill>
                  <a:srgbClr val="000000"/>
                </a:solidFill>
                <a:effectLst/>
              </a:rPr>
              <a:t> </a:t>
            </a:r>
            <a:r>
              <a:rPr lang="en-US" b="0" i="0" u="none" strike="noStrike" dirty="0" err="1">
                <a:solidFill>
                  <a:srgbClr val="000000"/>
                </a:solidFill>
                <a:effectLst/>
              </a:rPr>
              <a:t>sırayı</a:t>
            </a:r>
            <a:r>
              <a:rPr lang="en-US" b="0" i="0" u="none" strike="noStrike" dirty="0">
                <a:solidFill>
                  <a:srgbClr val="000000"/>
                </a:solidFill>
                <a:effectLst/>
              </a:rPr>
              <a:t>, </a:t>
            </a:r>
            <a:r>
              <a:rPr lang="en-US" b="0" i="0" u="none" strike="noStrike" dirty="0" err="1">
                <a:solidFill>
                  <a:srgbClr val="000000"/>
                </a:solidFill>
                <a:effectLst/>
              </a:rPr>
              <a:t>yani</a:t>
            </a:r>
            <a:r>
              <a:rPr lang="en-US" b="0" i="0" u="none" strike="noStrike" dirty="0">
                <a:solidFill>
                  <a:srgbClr val="000000"/>
                </a:solidFill>
                <a:effectLst/>
              </a:rPr>
              <a:t> </a:t>
            </a:r>
            <a:r>
              <a:rPr lang="en-US" b="0" i="0" u="none" strike="noStrike" dirty="0" err="1">
                <a:solidFill>
                  <a:srgbClr val="000000"/>
                </a:solidFill>
                <a:effectLst/>
              </a:rPr>
              <a:t>düzeni</a:t>
            </a:r>
            <a:r>
              <a:rPr lang="en-US" b="0" i="0" u="none" strike="noStrike" dirty="0">
                <a:solidFill>
                  <a:srgbClr val="000000"/>
                </a:solidFill>
                <a:effectLst/>
              </a:rPr>
              <a:t> </a:t>
            </a:r>
            <a:r>
              <a:rPr lang="en-US" b="0" i="0" u="none" strike="noStrike" dirty="0" err="1">
                <a:solidFill>
                  <a:srgbClr val="000000"/>
                </a:solidFill>
                <a:effectLst/>
              </a:rPr>
              <a:t>verir</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a:t>
            </a:r>
            <a:r>
              <a:rPr lang="en-US" b="0" i="0" u="none" strike="noStrike" dirty="0" err="1">
                <a:solidFill>
                  <a:srgbClr val="000000"/>
                </a:solidFill>
                <a:effectLst/>
              </a:rPr>
              <a:t>şu</a:t>
            </a:r>
            <a:r>
              <a:rPr lang="en-US" b="0" i="0" u="none" strike="noStrike" dirty="0">
                <a:solidFill>
                  <a:srgbClr val="000000"/>
                </a:solidFill>
                <a:effectLst/>
              </a:rPr>
              <a:t> </a:t>
            </a:r>
            <a:r>
              <a:rPr lang="en-US" b="0" i="0" u="none" strike="noStrike" dirty="0" err="1">
                <a:solidFill>
                  <a:srgbClr val="000000"/>
                </a:solidFill>
                <a:effectLst/>
              </a:rPr>
              <a:t>iki</a:t>
            </a:r>
            <a:r>
              <a:rPr lang="en-US" b="0" i="0" u="none" strike="noStrike" dirty="0">
                <a:solidFill>
                  <a:srgbClr val="000000"/>
                </a:solidFill>
                <a:effectLst/>
              </a:rPr>
              <a:t> </a:t>
            </a:r>
            <a:r>
              <a:rPr lang="en-US" b="0" i="0" u="none" strike="noStrike" dirty="0" err="1">
                <a:solidFill>
                  <a:srgbClr val="000000"/>
                </a:solidFill>
                <a:effectLst/>
              </a:rPr>
              <a:t>cümleyi</a:t>
            </a:r>
            <a:r>
              <a:rPr lang="en-US" b="0" i="0" u="none" strike="noStrike" dirty="0">
                <a:solidFill>
                  <a:srgbClr val="000000"/>
                </a:solidFill>
                <a:effectLst/>
              </a:rPr>
              <a:t> </a:t>
            </a:r>
            <a:r>
              <a:rPr lang="en-US" b="0" i="0" u="none" strike="noStrike" dirty="0" err="1">
                <a:solidFill>
                  <a:srgbClr val="000000"/>
                </a:solidFill>
                <a:effectLst/>
              </a:rPr>
              <a:t>düşünelim</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"Ben </a:t>
            </a:r>
            <a:r>
              <a:rPr lang="en-US" b="0" i="0" u="none" strike="noStrike" dirty="0" err="1">
                <a:solidFill>
                  <a:srgbClr val="000000"/>
                </a:solidFill>
                <a:effectLst/>
              </a:rPr>
              <a:t>üzgün</a:t>
            </a:r>
            <a:r>
              <a:rPr lang="en-US" b="0" i="0" u="none" strike="noStrike" dirty="0">
                <a:solidFill>
                  <a:srgbClr val="000000"/>
                </a:solidFill>
                <a:effectLst/>
              </a:rPr>
              <a:t> </a:t>
            </a:r>
            <a:r>
              <a:rPr lang="en-US" b="0" i="0" u="none" strike="noStrike" dirty="0" err="1">
                <a:solidFill>
                  <a:srgbClr val="000000"/>
                </a:solidFill>
                <a:effectLst/>
              </a:rPr>
              <a:t>değilim</a:t>
            </a:r>
            <a:r>
              <a:rPr lang="en-US" b="0" i="0" u="none" strike="noStrike" dirty="0">
                <a:solidFill>
                  <a:srgbClr val="000000"/>
                </a:solidFill>
                <a:effectLst/>
              </a:rPr>
              <a:t>, </a:t>
            </a:r>
            <a:r>
              <a:rPr lang="en-US" b="0" i="0" u="none" strike="noStrike" dirty="0" err="1">
                <a:solidFill>
                  <a:srgbClr val="000000"/>
                </a:solidFill>
                <a:effectLst/>
              </a:rPr>
              <a:t>mutluyum</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"Ben </a:t>
            </a:r>
            <a:r>
              <a:rPr lang="en-US" b="0" i="0" u="none" strike="noStrike" dirty="0" err="1">
                <a:solidFill>
                  <a:srgbClr val="000000"/>
                </a:solidFill>
                <a:effectLst/>
              </a:rPr>
              <a:t>mutlu</a:t>
            </a:r>
            <a:r>
              <a:rPr lang="en-US" b="0" i="0" u="none" strike="noStrike" dirty="0">
                <a:solidFill>
                  <a:srgbClr val="000000"/>
                </a:solidFill>
                <a:effectLst/>
              </a:rPr>
              <a:t> </a:t>
            </a:r>
            <a:r>
              <a:rPr lang="en-US" b="0" i="0" u="none" strike="noStrike" dirty="0" err="1">
                <a:solidFill>
                  <a:srgbClr val="000000"/>
                </a:solidFill>
                <a:effectLst/>
              </a:rPr>
              <a:t>değilim</a:t>
            </a:r>
            <a:r>
              <a:rPr lang="en-US" b="0" i="0" u="none" strike="noStrike" dirty="0">
                <a:solidFill>
                  <a:srgbClr val="000000"/>
                </a:solidFill>
                <a:effectLst/>
              </a:rPr>
              <a:t>, </a:t>
            </a:r>
            <a:r>
              <a:rPr lang="en-US" b="0" i="0" u="none" strike="noStrike" dirty="0" err="1">
                <a:solidFill>
                  <a:srgbClr val="000000"/>
                </a:solidFill>
                <a:effectLst/>
              </a:rPr>
              <a:t>üzgünüm</a:t>
            </a:r>
            <a:r>
              <a:rPr lang="en-US" b="0" i="0" u="none" strike="noStrike" dirty="0">
                <a:solidFill>
                  <a:srgbClr val="000000"/>
                </a:solidFill>
                <a:effectLst/>
              </a:rPr>
              <a:t>."</a:t>
            </a:r>
          </a:p>
          <a:p>
            <a:pPr algn="l"/>
            <a:r>
              <a:rPr lang="en-US" b="0" i="0" u="none" strike="noStrike" dirty="0">
                <a:solidFill>
                  <a:srgbClr val="000000"/>
                </a:solidFill>
                <a:effectLst/>
              </a:rPr>
              <a:t>Bu </a:t>
            </a:r>
            <a:r>
              <a:rPr lang="en-US" b="0" i="0" u="none" strike="noStrike" dirty="0" err="1">
                <a:solidFill>
                  <a:srgbClr val="000000"/>
                </a:solidFill>
                <a:effectLst/>
              </a:rPr>
              <a:t>iki</a:t>
            </a:r>
            <a:r>
              <a:rPr lang="en-US" b="0" i="0" u="none" strike="noStrike" dirty="0">
                <a:solidFill>
                  <a:srgbClr val="000000"/>
                </a:solidFill>
                <a:effectLst/>
              </a:rPr>
              <a:t> </a:t>
            </a:r>
            <a:r>
              <a:rPr lang="en-US" b="0" i="0" u="none" strike="noStrike" dirty="0" err="1">
                <a:solidFill>
                  <a:srgbClr val="000000"/>
                </a:solidFill>
                <a:effectLst/>
              </a:rPr>
              <a:t>cümle</a:t>
            </a:r>
            <a:r>
              <a:rPr lang="en-US" b="0" i="0" u="none" strike="noStrike" dirty="0">
                <a:solidFill>
                  <a:srgbClr val="000000"/>
                </a:solidFill>
                <a:effectLst/>
              </a:rPr>
              <a:t> </a:t>
            </a:r>
            <a:r>
              <a:rPr lang="en-US" b="0" i="0" u="none" strike="noStrike" dirty="0" err="1">
                <a:solidFill>
                  <a:srgbClr val="000000"/>
                </a:solidFill>
                <a:effectLst/>
              </a:rPr>
              <a:t>tamamen</a:t>
            </a:r>
            <a:r>
              <a:rPr lang="en-US" b="0" i="0" u="none" strike="noStrike" dirty="0">
                <a:solidFill>
                  <a:srgbClr val="000000"/>
                </a:solidFill>
                <a:effectLst/>
              </a:rPr>
              <a:t> </a:t>
            </a:r>
            <a:r>
              <a:rPr lang="en-US" b="0" i="0" u="none" strike="noStrike" dirty="0" err="1">
                <a:solidFill>
                  <a:srgbClr val="000000"/>
                </a:solidFill>
                <a:effectLst/>
              </a:rPr>
              <a:t>zıt</a:t>
            </a:r>
            <a:r>
              <a:rPr lang="en-US" b="0" i="0" u="none" strike="noStrike" dirty="0">
                <a:solidFill>
                  <a:srgbClr val="000000"/>
                </a:solidFill>
                <a:effectLst/>
              </a:rPr>
              <a:t> </a:t>
            </a:r>
            <a:r>
              <a:rPr lang="en-US" b="0" i="0" u="none" strike="noStrike" dirty="0" err="1">
                <a:solidFill>
                  <a:srgbClr val="000000"/>
                </a:solidFill>
                <a:effectLst/>
              </a:rPr>
              <a:t>anlamlara</a:t>
            </a:r>
            <a:r>
              <a:rPr lang="en-US" b="0" i="0" u="none" strike="noStrike" dirty="0">
                <a:solidFill>
                  <a:srgbClr val="000000"/>
                </a:solidFill>
                <a:effectLst/>
              </a:rPr>
              <a:t> </a:t>
            </a:r>
            <a:r>
              <a:rPr lang="en-US" b="0" i="0" u="none" strike="noStrike" dirty="0" err="1">
                <a:solidFill>
                  <a:srgbClr val="000000"/>
                </a:solidFill>
                <a:effectLst/>
              </a:rPr>
              <a:t>gelir</a:t>
            </a:r>
            <a:r>
              <a:rPr lang="en-US" b="0" i="0" u="none" strike="noStrike" dirty="0">
                <a:solidFill>
                  <a:srgbClr val="000000"/>
                </a:solidFill>
                <a:effectLst/>
              </a:rPr>
              <a:t>. </a:t>
            </a:r>
            <a:r>
              <a:rPr lang="en-US" b="0" i="0" u="none" strike="noStrike" dirty="0" err="1">
                <a:solidFill>
                  <a:srgbClr val="000000"/>
                </a:solidFill>
                <a:effectLst/>
              </a:rPr>
              <a:t>Ancak</a:t>
            </a:r>
            <a:r>
              <a:rPr lang="en-US" b="0" i="0" u="none" strike="noStrike" dirty="0">
                <a:solidFill>
                  <a:srgbClr val="000000"/>
                </a:solidFill>
                <a:effectLst/>
              </a:rPr>
              <a:t>, her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vektöre</a:t>
            </a:r>
            <a:r>
              <a:rPr lang="en-US" b="0" i="0" u="none" strike="noStrike" dirty="0">
                <a:solidFill>
                  <a:srgbClr val="000000"/>
                </a:solidFill>
                <a:effectLst/>
              </a:rPr>
              <a:t> (</a:t>
            </a:r>
            <a:r>
              <a:rPr lang="en-US" b="0" i="0" u="none" strike="noStrike" dirty="0" err="1">
                <a:solidFill>
                  <a:srgbClr val="000000"/>
                </a:solidFill>
                <a:effectLst/>
              </a:rPr>
              <a:t>sayılar</a:t>
            </a:r>
            <a:r>
              <a:rPr lang="en-US" b="0" i="0" u="none" strike="noStrike" dirty="0">
                <a:solidFill>
                  <a:srgbClr val="000000"/>
                </a:solidFill>
                <a:effectLst/>
              </a:rPr>
              <a:t> </a:t>
            </a:r>
            <a:r>
              <a:rPr lang="en-US" b="0" i="0" u="none" strike="noStrike" dirty="0" err="1">
                <a:solidFill>
                  <a:srgbClr val="000000"/>
                </a:solidFill>
                <a:effectLst/>
              </a:rPr>
              <a:t>dizisine</a:t>
            </a:r>
            <a:r>
              <a:rPr lang="en-US" b="0" i="0" u="none" strike="noStrike" dirty="0">
                <a:solidFill>
                  <a:srgbClr val="000000"/>
                </a:solidFill>
                <a:effectLst/>
              </a:rPr>
              <a:t>) </a:t>
            </a:r>
            <a:r>
              <a:rPr lang="en-US" b="0" i="0" u="none" strike="noStrike" dirty="0" err="1">
                <a:solidFill>
                  <a:srgbClr val="000000"/>
                </a:solidFill>
                <a:effectLst/>
              </a:rPr>
              <a:t>dönüştürdüğünüzde</a:t>
            </a:r>
            <a:r>
              <a:rPr lang="en-US" b="0" i="0" u="none" strike="noStrike" dirty="0">
                <a:solidFill>
                  <a:srgbClr val="000000"/>
                </a:solidFill>
                <a:effectLst/>
              </a:rPr>
              <a:t>, </a:t>
            </a:r>
            <a:r>
              <a:rPr lang="en-US" b="0" i="0" u="none" strike="noStrike" dirty="0" err="1">
                <a:solidFill>
                  <a:srgbClr val="000000"/>
                </a:solidFill>
                <a:effectLst/>
              </a:rPr>
              <a:t>aynı</a:t>
            </a:r>
            <a:r>
              <a:rPr lang="en-US" b="0" i="0" u="none" strike="noStrike" dirty="0">
                <a:solidFill>
                  <a:srgbClr val="000000"/>
                </a:solidFill>
                <a:effectLst/>
              </a:rPr>
              <a:t> </a:t>
            </a: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temsilleri</a:t>
            </a:r>
            <a:r>
              <a:rPr lang="en-US" b="0" i="0" u="none" strike="noStrike" dirty="0">
                <a:solidFill>
                  <a:srgbClr val="000000"/>
                </a:solidFill>
                <a:effectLst/>
              </a:rPr>
              <a:t> </a:t>
            </a:r>
            <a:r>
              <a:rPr lang="en-US" b="0" i="0" u="none" strike="noStrike" dirty="0" err="1">
                <a:solidFill>
                  <a:srgbClr val="000000"/>
                </a:solidFill>
                <a:effectLst/>
              </a:rPr>
              <a:t>tamamen</a:t>
            </a:r>
            <a:r>
              <a:rPr lang="en-US" b="0" i="0" u="none" strike="noStrike" dirty="0">
                <a:solidFill>
                  <a:srgbClr val="000000"/>
                </a:solidFill>
                <a:effectLst/>
              </a:rPr>
              <a:t> </a:t>
            </a:r>
            <a:r>
              <a:rPr lang="en-US" b="0" i="0" u="none" strike="noStrike" dirty="0" err="1">
                <a:solidFill>
                  <a:srgbClr val="000000"/>
                </a:solidFill>
                <a:effectLst/>
              </a:rPr>
              <a:t>aynı</a:t>
            </a:r>
            <a:r>
              <a:rPr lang="en-US" b="0" i="0" u="none" strike="noStrike" dirty="0">
                <a:solidFill>
                  <a:srgbClr val="000000"/>
                </a:solidFill>
                <a:effectLst/>
              </a:rPr>
              <a:t> </a:t>
            </a:r>
            <a:r>
              <a:rPr lang="en-US" b="0" i="0" u="none" strike="noStrike" dirty="0" err="1">
                <a:solidFill>
                  <a:srgbClr val="000000"/>
                </a:solidFill>
                <a:effectLst/>
              </a:rPr>
              <a:t>olur</a:t>
            </a:r>
            <a:r>
              <a:rPr lang="en-US" b="0" i="0" u="none" strike="noStrike" dirty="0">
                <a:solidFill>
                  <a:srgbClr val="000000"/>
                </a:solidFill>
                <a:effectLst/>
              </a:rPr>
              <a:t>. Bu </a:t>
            </a:r>
            <a:r>
              <a:rPr lang="en-US" b="0" i="0" u="none" strike="noStrike" dirty="0" err="1">
                <a:solidFill>
                  <a:srgbClr val="000000"/>
                </a:solidFill>
                <a:effectLst/>
              </a:rPr>
              <a:t>nedenle</a:t>
            </a:r>
            <a:r>
              <a:rPr lang="en-US" b="0" i="0" u="none" strike="noStrike" dirty="0">
                <a:solidFill>
                  <a:srgbClr val="000000"/>
                </a:solidFill>
                <a:effectLst/>
              </a:rPr>
              <a:t>, </a:t>
            </a: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sırası</a:t>
            </a:r>
            <a:r>
              <a:rPr lang="en-US" b="0" i="0" u="none" strike="noStrike" dirty="0">
                <a:solidFill>
                  <a:srgbClr val="000000"/>
                </a:solidFill>
                <a:effectLst/>
              </a:rPr>
              <a:t> </a:t>
            </a:r>
            <a:r>
              <a:rPr lang="en-US" b="0" i="0" u="none" strike="noStrike" dirty="0" err="1">
                <a:solidFill>
                  <a:srgbClr val="000000"/>
                </a:solidFill>
                <a:effectLst/>
              </a:rPr>
              <a:t>kaybolur</a:t>
            </a:r>
            <a:r>
              <a:rPr lang="en-US" b="0" i="0" u="none" strike="noStrike" dirty="0">
                <a:solidFill>
                  <a:srgbClr val="000000"/>
                </a:solidFill>
                <a:effectLst/>
              </a:rPr>
              <a:t>.</a:t>
            </a:r>
          </a:p>
          <a:p>
            <a:pPr algn="l"/>
            <a:r>
              <a:rPr lang="en-US" b="0" i="0" u="none" strike="noStrike" dirty="0" err="1">
                <a:solidFill>
                  <a:srgbClr val="000000"/>
                </a:solidFill>
                <a:effectLst/>
              </a:rPr>
              <a:t>Pozisyon</a:t>
            </a:r>
            <a:r>
              <a:rPr lang="en-US" b="0" i="0" u="none" strike="noStrike" dirty="0">
                <a:solidFill>
                  <a:srgbClr val="000000"/>
                </a:solidFill>
                <a:effectLst/>
              </a:rPr>
              <a:t> </a:t>
            </a:r>
            <a:r>
              <a:rPr lang="en-US" b="0" i="0" u="none" strike="noStrike" dirty="0" err="1">
                <a:solidFill>
                  <a:srgbClr val="000000"/>
                </a:solidFill>
                <a:effectLst/>
              </a:rPr>
              <a:t>kodlama</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problemi</a:t>
            </a:r>
            <a:r>
              <a:rPr lang="en-US" b="0" i="0" u="none" strike="noStrike" dirty="0">
                <a:solidFill>
                  <a:srgbClr val="000000"/>
                </a:solidFill>
                <a:effectLst/>
              </a:rPr>
              <a:t> </a:t>
            </a:r>
            <a:r>
              <a:rPr lang="en-US" b="0" i="0" u="none" strike="noStrike" dirty="0" err="1">
                <a:solidFill>
                  <a:srgbClr val="000000"/>
                </a:solidFill>
                <a:effectLst/>
              </a:rPr>
              <a:t>çözer</a:t>
            </a:r>
            <a:r>
              <a:rPr lang="en-US" b="0" i="0" u="none" strike="noStrike" dirty="0">
                <a:solidFill>
                  <a:srgbClr val="000000"/>
                </a:solidFill>
                <a:effectLst/>
              </a:rPr>
              <a:t>. Bunun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farklı</a:t>
            </a:r>
            <a:r>
              <a:rPr lang="en-US" b="0" i="0" u="none" strike="noStrike" dirty="0">
                <a:solidFill>
                  <a:srgbClr val="000000"/>
                </a:solidFill>
                <a:effectLst/>
              </a:rPr>
              <a:t> </a:t>
            </a:r>
            <a:r>
              <a:rPr lang="en-US" b="0" i="0" u="none" strike="noStrike" dirty="0" err="1">
                <a:solidFill>
                  <a:srgbClr val="000000"/>
                </a:solidFill>
                <a:effectLst/>
              </a:rPr>
              <a:t>yöntemler</a:t>
            </a:r>
            <a:r>
              <a:rPr lang="en-US" b="0" i="0" u="none" strike="noStrike" dirty="0">
                <a:solidFill>
                  <a:srgbClr val="000000"/>
                </a:solidFill>
                <a:effectLst/>
              </a:rPr>
              <a:t> </a:t>
            </a:r>
            <a:r>
              <a:rPr lang="en-US" b="0" i="0" u="none" strike="noStrike" dirty="0" err="1">
                <a:solidFill>
                  <a:srgbClr val="000000"/>
                </a:solidFill>
                <a:effectLst/>
              </a:rPr>
              <a:t>vardır</a:t>
            </a:r>
            <a:r>
              <a:rPr lang="en-US" b="0" i="0" u="none" strike="noStrike" dirty="0">
                <a:solidFill>
                  <a:srgbClr val="000000"/>
                </a:solidFill>
                <a:effectLst/>
              </a:rPr>
              <a:t>, </a:t>
            </a:r>
            <a:r>
              <a:rPr lang="en-US" b="0" i="0" u="none" strike="noStrike" dirty="0" err="1">
                <a:solidFill>
                  <a:srgbClr val="000000"/>
                </a:solidFill>
                <a:effectLst/>
              </a:rPr>
              <a:t>ancak</a:t>
            </a:r>
            <a:r>
              <a:rPr lang="en-US" b="0" i="0" u="none" strike="noStrike" dirty="0">
                <a:solidFill>
                  <a:srgbClr val="000000"/>
                </a:solidFill>
                <a:effectLst/>
              </a:rPr>
              <a:t> </a:t>
            </a:r>
            <a:r>
              <a:rPr lang="en-US" b="0" i="0" u="none" strike="noStrike" dirty="0" err="1">
                <a:solidFill>
                  <a:srgbClr val="000000"/>
                </a:solidFill>
                <a:effectLst/>
              </a:rPr>
              <a:t>basit</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yöntem</a:t>
            </a:r>
            <a:r>
              <a:rPr lang="en-US" b="0" i="0" u="none" strike="noStrike" dirty="0">
                <a:solidFill>
                  <a:srgbClr val="000000"/>
                </a:solidFill>
                <a:effectLst/>
              </a:rPr>
              <a:t> </a:t>
            </a:r>
            <a:r>
              <a:rPr lang="en-US" b="0" i="0" u="none" strike="noStrike" dirty="0" err="1">
                <a:solidFill>
                  <a:srgbClr val="000000"/>
                </a:solidFill>
                <a:effectLst/>
              </a:rPr>
              <a:t>şu</a:t>
            </a:r>
            <a:r>
              <a:rPr lang="en-US" b="0" i="0" u="none" strike="noStrike" dirty="0">
                <a:solidFill>
                  <a:srgbClr val="000000"/>
                </a:solidFill>
                <a:effectLst/>
              </a:rPr>
              <a:t> </a:t>
            </a:r>
            <a:r>
              <a:rPr lang="en-US" b="0" i="0" u="none" strike="noStrike" dirty="0" err="1">
                <a:solidFill>
                  <a:srgbClr val="000000"/>
                </a:solidFill>
                <a:effectLst/>
              </a:rPr>
              <a:t>şekildedir</a:t>
            </a:r>
            <a:r>
              <a:rPr lang="en-US" b="0" i="0" u="none" strike="noStrike" dirty="0">
                <a:solidFill>
                  <a:srgbClr val="000000"/>
                </a:solidFill>
                <a:effectLst/>
              </a:rPr>
              <a:t>:</a:t>
            </a:r>
            <a:br>
              <a:rPr lang="en-US" b="0" i="0" u="none" strike="noStrike" dirty="0">
                <a:solidFill>
                  <a:srgbClr val="000000"/>
                </a:solidFill>
                <a:effectLst/>
              </a:rPr>
            </a:br>
            <a:endParaRPr lang="en-US" dirty="0"/>
          </a:p>
        </p:txBody>
      </p:sp>
      <p:sp>
        <p:nvSpPr>
          <p:cNvPr id="4" name="Slide Number Placeholder 3">
            <a:extLst>
              <a:ext uri="{FF2B5EF4-FFF2-40B4-BE49-F238E27FC236}">
                <a16:creationId xmlns:a16="http://schemas.microsoft.com/office/drawing/2014/main" id="{1078B293-10E1-1F05-7D28-5AA4D68ED698}"/>
              </a:ext>
            </a:extLst>
          </p:cNvPr>
          <p:cNvSpPr>
            <a:spLocks noGrp="1"/>
          </p:cNvSpPr>
          <p:nvPr>
            <p:ph type="sldNum" sz="quarter" idx="10"/>
          </p:nvPr>
        </p:nvSpPr>
        <p:spPr/>
        <p:txBody>
          <a:bodyPr/>
          <a:lstStyle/>
          <a:p>
            <a:fld id="{78DB07BF-2576-D140-9F34-ADCACCA99E93}" type="slidenum">
              <a:rPr lang="en-US" smtClean="0"/>
              <a:t>30</a:t>
            </a:fld>
            <a:endParaRPr lang="en-US"/>
          </a:p>
        </p:txBody>
      </p:sp>
    </p:spTree>
    <p:extLst>
      <p:ext uri="{BB962C8B-B14F-4D97-AF65-F5344CB8AC3E}">
        <p14:creationId xmlns:p14="http://schemas.microsoft.com/office/powerpoint/2010/main" val="1786463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5BA4E-44E1-2862-8725-A1BF3F39A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68CE1-0693-FDE1-9C99-86FFA38FE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CA468C-A2D0-6D5E-7832-795755FDCF6C}"/>
              </a:ext>
            </a:extLst>
          </p:cNvPr>
          <p:cNvSpPr>
            <a:spLocks noGrp="1"/>
          </p:cNvSpPr>
          <p:nvPr>
            <p:ph type="body" idx="1"/>
          </p:nvPr>
        </p:nvSpPr>
        <p:spPr/>
        <p:txBody>
          <a:bodyPr/>
          <a:lstStyle/>
          <a:p>
            <a:pPr algn="l"/>
            <a:r>
              <a:rPr lang="en-US" b="0" i="0" u="none" strike="noStrike" dirty="0">
                <a:solidFill>
                  <a:srgbClr val="000000"/>
                </a:solidFill>
                <a:effectLst/>
              </a:rPr>
              <a:t>Her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kelimeye</a:t>
            </a:r>
            <a:r>
              <a:rPr lang="en-US" b="0" i="0" u="none" strike="noStrike" dirty="0">
                <a:solidFill>
                  <a:srgbClr val="000000"/>
                </a:solidFill>
                <a:effectLst/>
              </a:rPr>
              <a:t> </a:t>
            </a:r>
            <a:r>
              <a:rPr lang="en-US" b="0" i="0" u="none" strike="noStrike" dirty="0" err="1">
                <a:solidFill>
                  <a:srgbClr val="000000"/>
                </a:solidFill>
                <a:effectLst/>
              </a:rPr>
              <a:t>farklı</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eklenir</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İlk </a:t>
            </a:r>
            <a:r>
              <a:rPr lang="en-US" b="0" i="0" u="none" strike="noStrike" dirty="0" err="1">
                <a:solidFill>
                  <a:srgbClr val="000000"/>
                </a:solidFill>
                <a:effectLst/>
              </a:rPr>
              <a:t>kelimeye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eklenir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err="1">
                <a:solidFill>
                  <a:srgbClr val="000000"/>
                </a:solidFill>
                <a:effectLst/>
              </a:rPr>
              <a:t>İkinci</a:t>
            </a:r>
            <a:r>
              <a:rPr lang="en-US" b="0" i="0" u="none" strike="noStrike" dirty="0">
                <a:solidFill>
                  <a:srgbClr val="000000"/>
                </a:solidFill>
                <a:effectLst/>
              </a:rPr>
              <a:t> </a:t>
            </a:r>
            <a:r>
              <a:rPr lang="en-US" b="0" i="0" u="none" strike="noStrike" dirty="0" err="1">
                <a:solidFill>
                  <a:srgbClr val="000000"/>
                </a:solidFill>
                <a:effectLst/>
              </a:rPr>
              <a:t>kelimeye</a:t>
            </a:r>
            <a:r>
              <a:rPr lang="en-US" b="0" i="0" u="none" strike="noStrike" dirty="0">
                <a:solidFill>
                  <a:srgbClr val="000000"/>
                </a:solidFill>
                <a:effectLst/>
              </a:rPr>
              <a:t> </a:t>
            </a:r>
            <a:r>
              <a:rPr lang="en-US" b="0" i="0" u="none" strike="noStrike" dirty="0" err="1">
                <a:solidFill>
                  <a:srgbClr val="000000"/>
                </a:solidFill>
                <a:effectLst/>
              </a:rPr>
              <a:t>başka</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err="1">
                <a:solidFill>
                  <a:srgbClr val="000000"/>
                </a:solidFill>
                <a:effectLst/>
              </a:rPr>
              <a:t>Üçüncü</a:t>
            </a:r>
            <a:r>
              <a:rPr lang="en-US" b="0" i="0" u="none" strike="noStrike" dirty="0">
                <a:solidFill>
                  <a:srgbClr val="000000"/>
                </a:solidFill>
                <a:effectLst/>
              </a:rPr>
              <a:t> </a:t>
            </a:r>
            <a:r>
              <a:rPr lang="en-US" b="0" i="0" u="none" strike="noStrike" dirty="0" err="1">
                <a:solidFill>
                  <a:srgbClr val="000000"/>
                </a:solidFill>
                <a:effectLst/>
              </a:rPr>
              <a:t>kelimeye</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dördüncü</a:t>
            </a:r>
            <a:r>
              <a:rPr lang="en-US" b="0" i="0" u="none" strike="noStrike" dirty="0">
                <a:solidFill>
                  <a:srgbClr val="000000"/>
                </a:solidFill>
                <a:effectLst/>
              </a:rPr>
              <a:t> </a:t>
            </a:r>
            <a:r>
              <a:rPr lang="en-US" b="0" i="0" u="none" strike="noStrike" dirty="0" err="1">
                <a:solidFill>
                  <a:srgbClr val="000000"/>
                </a:solidFill>
                <a:effectLst/>
              </a:rPr>
              <a:t>kelimeye</a:t>
            </a:r>
            <a:r>
              <a:rPr lang="en-US" b="0" i="0" u="none" strike="noStrike" dirty="0">
                <a:solidFill>
                  <a:srgbClr val="000000"/>
                </a:solidFill>
                <a:effectLst/>
              </a:rPr>
              <a:t> </a:t>
            </a:r>
            <a:r>
              <a:rPr lang="en-US" b="0" i="0" u="none" strike="noStrike" dirty="0" err="1">
                <a:solidFill>
                  <a:srgbClr val="000000"/>
                </a:solidFill>
                <a:effectLst/>
              </a:rPr>
              <a:t>farklı</a:t>
            </a:r>
            <a:r>
              <a:rPr lang="en-US" b="0" i="0" u="none" strike="noStrike" dirty="0">
                <a:solidFill>
                  <a:srgbClr val="000000"/>
                </a:solidFill>
                <a:effectLst/>
              </a:rPr>
              <a:t> </a:t>
            </a:r>
            <a:r>
              <a:rPr lang="en-US" b="0" i="0" u="none" strike="noStrike" dirty="0" err="1">
                <a:solidFill>
                  <a:srgbClr val="000000"/>
                </a:solidFill>
                <a:effectLst/>
              </a:rPr>
              <a:t>vektörler</a:t>
            </a:r>
            <a:r>
              <a:rPr lang="en-US" b="0" i="0" u="none" strike="noStrike" dirty="0">
                <a:solidFill>
                  <a:srgbClr val="000000"/>
                </a:solidFill>
                <a:effectLst/>
              </a:rPr>
              <a:t> </a:t>
            </a:r>
            <a:r>
              <a:rPr lang="en-US" b="0" i="0" u="none" strike="noStrike" dirty="0" err="1">
                <a:solidFill>
                  <a:srgbClr val="000000"/>
                </a:solidFill>
                <a:effectLst/>
              </a:rPr>
              <a:t>eklenir</a:t>
            </a:r>
            <a:r>
              <a:rPr lang="en-US" b="0" i="0" u="none" strike="noStrike" dirty="0">
                <a:solidFill>
                  <a:srgbClr val="000000"/>
                </a:solidFill>
                <a:effectLst/>
              </a:rPr>
              <a:t>.</a:t>
            </a:r>
          </a:p>
          <a:p>
            <a:pPr algn="l"/>
            <a:r>
              <a:rPr lang="en-US" b="0" i="0" u="none" strike="noStrike" dirty="0">
                <a:solidFill>
                  <a:srgbClr val="000000"/>
                </a:solidFill>
                <a:effectLst/>
              </a:rPr>
              <a:t>Bu </a:t>
            </a:r>
            <a:r>
              <a:rPr lang="en-US" b="0" i="0" u="none" strike="noStrike" dirty="0" err="1">
                <a:solidFill>
                  <a:srgbClr val="000000"/>
                </a:solidFill>
                <a:effectLst/>
              </a:rPr>
              <a:t>vektörler</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a:t>
            </a:r>
            <a:r>
              <a:rPr lang="en-US" b="0" i="0" u="none" strike="noStrike" dirty="0" err="1">
                <a:solidFill>
                  <a:srgbClr val="000000"/>
                </a:solidFill>
                <a:effectLst/>
              </a:rPr>
              <a:t>sinüs</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üstel</a:t>
            </a:r>
            <a:r>
              <a:rPr lang="en-US" b="0" i="0" u="none" strike="noStrike" dirty="0">
                <a:solidFill>
                  <a:srgbClr val="000000"/>
                </a:solidFill>
                <a:effectLst/>
              </a:rPr>
              <a:t> (</a:t>
            </a:r>
            <a:r>
              <a:rPr lang="en-US" b="0" i="0" u="none" strike="noStrike" dirty="0" err="1">
                <a:solidFill>
                  <a:srgbClr val="000000"/>
                </a:solidFill>
                <a:effectLst/>
              </a:rPr>
              <a:t>e^x</a:t>
            </a:r>
            <a:r>
              <a:rPr lang="en-US" b="0" i="0" u="none" strike="noStrike" dirty="0">
                <a:solidFill>
                  <a:srgbClr val="000000"/>
                </a:solidFill>
                <a:effectLst/>
              </a:rPr>
              <a:t>)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matematiksel</a:t>
            </a:r>
            <a:r>
              <a:rPr lang="en-US" b="0" i="0" u="none" strike="noStrike" dirty="0">
                <a:solidFill>
                  <a:srgbClr val="000000"/>
                </a:solidFill>
                <a:effectLst/>
              </a:rPr>
              <a:t> </a:t>
            </a:r>
            <a:r>
              <a:rPr lang="en-US" b="0" i="0" u="none" strike="noStrike" dirty="0" err="1">
                <a:solidFill>
                  <a:srgbClr val="000000"/>
                </a:solidFill>
                <a:effectLst/>
              </a:rPr>
              <a:t>fonksiyonlarla</a:t>
            </a:r>
            <a:r>
              <a:rPr lang="en-US" b="0" i="0" u="none" strike="noStrike" dirty="0">
                <a:solidFill>
                  <a:srgbClr val="000000"/>
                </a:solidFill>
                <a:effectLst/>
              </a:rPr>
              <a:t> </a:t>
            </a:r>
            <a:r>
              <a:rPr lang="en-US" b="0" i="0" u="none" strike="noStrike" dirty="0" err="1">
                <a:solidFill>
                  <a:srgbClr val="000000"/>
                </a:solidFill>
                <a:effectLst/>
              </a:rPr>
              <a:t>belirlenebilir</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vektörler</a:t>
            </a:r>
            <a:r>
              <a:rPr lang="en-US" b="0" i="0" u="none" strike="noStrike" dirty="0">
                <a:solidFill>
                  <a:srgbClr val="000000"/>
                </a:solidFill>
                <a:effectLst/>
              </a:rPr>
              <a:t> </a:t>
            </a:r>
            <a:r>
              <a:rPr lang="en-US" b="0" i="0" u="none" strike="noStrike" dirty="0" err="1">
                <a:solidFill>
                  <a:srgbClr val="000000"/>
                </a:solidFill>
                <a:effectLst/>
              </a:rPr>
              <a:t>eklendiğinde</a:t>
            </a:r>
            <a:r>
              <a:rPr lang="en-US" b="0" i="0" u="none" strike="noStrike" dirty="0">
                <a:solidFill>
                  <a:srgbClr val="000000"/>
                </a:solidFill>
                <a:effectLst/>
              </a:rPr>
              <a:t> </a:t>
            </a: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sıraya</a:t>
            </a:r>
            <a:r>
              <a:rPr lang="en-US" b="0" i="0" u="none" strike="noStrike" dirty="0">
                <a:solidFill>
                  <a:srgbClr val="000000"/>
                </a:solidFill>
                <a:effectLst/>
              </a:rPr>
              <a:t> </a:t>
            </a:r>
            <a:r>
              <a:rPr lang="en-US" b="0" i="0" u="none" strike="noStrike" dirty="0" err="1">
                <a:solidFill>
                  <a:srgbClr val="000000"/>
                </a:solidFill>
                <a:effectLst/>
              </a:rPr>
              <a:t>bağlı</a:t>
            </a:r>
            <a:r>
              <a:rPr lang="en-US" b="0" i="0" u="none" strike="noStrike" dirty="0">
                <a:solidFill>
                  <a:srgbClr val="000000"/>
                </a:solidFill>
                <a:effectLst/>
              </a:rPr>
              <a:t> </a:t>
            </a:r>
            <a:r>
              <a:rPr lang="en-US" b="0" i="0" u="none" strike="noStrike" dirty="0" err="1">
                <a:solidFill>
                  <a:srgbClr val="000000"/>
                </a:solidFill>
                <a:effectLst/>
              </a:rPr>
              <a:t>farklılıkları</a:t>
            </a:r>
            <a:r>
              <a:rPr lang="en-US" b="0" i="0" u="none" strike="noStrike" dirty="0">
                <a:solidFill>
                  <a:srgbClr val="000000"/>
                </a:solidFill>
                <a:effectLst/>
              </a:rPr>
              <a:t> </a:t>
            </a:r>
            <a:r>
              <a:rPr lang="en-US" b="0" i="0" u="none" strike="noStrike" dirty="0" err="1">
                <a:solidFill>
                  <a:srgbClr val="000000"/>
                </a:solidFill>
                <a:effectLst/>
              </a:rPr>
              <a:t>korunur</a:t>
            </a:r>
            <a:r>
              <a:rPr lang="en-US" b="0" i="0" u="none" strike="noStrike" dirty="0">
                <a:solidFill>
                  <a:srgbClr val="000000"/>
                </a:solidFill>
                <a:effectLst/>
              </a:rPr>
              <a:t>. Bu, </a:t>
            </a: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sırasını</a:t>
            </a:r>
            <a:r>
              <a:rPr lang="en-US" b="0" i="0" u="none" strike="noStrike" dirty="0">
                <a:solidFill>
                  <a:srgbClr val="000000"/>
                </a:solidFill>
                <a:effectLst/>
              </a:rPr>
              <a:t> </a:t>
            </a:r>
            <a:r>
              <a:rPr lang="en-US" b="0" i="0" u="none" strike="noStrike" dirty="0" err="1">
                <a:solidFill>
                  <a:srgbClr val="000000"/>
                </a:solidFill>
                <a:effectLst/>
              </a:rPr>
              <a:t>değiştirdiğinizde</a:t>
            </a:r>
            <a:r>
              <a:rPr lang="en-US" b="0" i="0" u="none" strike="noStrike" dirty="0">
                <a:solidFill>
                  <a:srgbClr val="000000"/>
                </a:solidFill>
                <a:effectLst/>
              </a:rPr>
              <a:t>, </a:t>
            </a:r>
            <a:r>
              <a:rPr lang="en-US" b="0" i="0" u="none" strike="noStrike" dirty="0" err="1">
                <a:solidFill>
                  <a:srgbClr val="000000"/>
                </a:solidFill>
                <a:effectLst/>
              </a:rPr>
              <a:t>elde</a:t>
            </a:r>
            <a:r>
              <a:rPr lang="en-US" b="0" i="0" u="none" strike="noStrike" dirty="0">
                <a:solidFill>
                  <a:srgbClr val="000000"/>
                </a:solidFill>
                <a:effectLst/>
              </a:rPr>
              <a:t> </a:t>
            </a:r>
            <a:r>
              <a:rPr lang="en-US" b="0" i="0" u="none" strike="noStrike" dirty="0" err="1">
                <a:solidFill>
                  <a:srgbClr val="000000"/>
                </a:solidFill>
                <a:effectLst/>
              </a:rPr>
              <a:t>edilen</a:t>
            </a:r>
            <a:r>
              <a:rPr lang="en-US" b="0" i="0" u="none" strike="noStrike" dirty="0">
                <a:solidFill>
                  <a:srgbClr val="000000"/>
                </a:solidFill>
                <a:effectLst/>
              </a:rPr>
              <a:t> </a:t>
            </a:r>
            <a:r>
              <a:rPr lang="en-US" b="0" i="0" u="none" strike="noStrike" dirty="0" err="1">
                <a:solidFill>
                  <a:srgbClr val="000000"/>
                </a:solidFill>
                <a:effectLst/>
              </a:rPr>
              <a:t>vektörlerin</a:t>
            </a:r>
            <a:r>
              <a:rPr lang="en-US" b="0" i="0" u="none" strike="noStrike" dirty="0">
                <a:solidFill>
                  <a:srgbClr val="000000"/>
                </a:solidFill>
                <a:effectLst/>
              </a:rPr>
              <a:t> </a:t>
            </a:r>
            <a:r>
              <a:rPr lang="en-US" b="0" i="0" u="none" strike="noStrike" dirty="0" err="1">
                <a:solidFill>
                  <a:srgbClr val="000000"/>
                </a:solidFill>
                <a:effectLst/>
              </a:rPr>
              <a:t>farklı</a:t>
            </a:r>
            <a:r>
              <a:rPr lang="en-US" b="0" i="0" u="none" strike="noStrike" dirty="0">
                <a:solidFill>
                  <a:srgbClr val="000000"/>
                </a:solidFill>
                <a:effectLst/>
              </a:rPr>
              <a:t> </a:t>
            </a:r>
            <a:r>
              <a:rPr lang="en-US" b="0" i="0" u="none" strike="noStrike" dirty="0" err="1">
                <a:solidFill>
                  <a:srgbClr val="000000"/>
                </a:solidFill>
                <a:effectLst/>
              </a:rPr>
              <a:t>olmasını</a:t>
            </a:r>
            <a:r>
              <a:rPr lang="en-US" b="0" i="0" u="none" strike="noStrike" dirty="0">
                <a:solidFill>
                  <a:srgbClr val="000000"/>
                </a:solidFill>
                <a:effectLst/>
              </a:rPr>
              <a:t> </a:t>
            </a:r>
            <a:r>
              <a:rPr lang="en-US" b="0" i="0" u="none" strike="noStrike" dirty="0" err="1">
                <a:solidFill>
                  <a:srgbClr val="000000"/>
                </a:solidFill>
                <a:effectLst/>
              </a:rPr>
              <a:t>sağlar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a:t>
            </a:r>
            <a:r>
              <a:rPr lang="en-US" b="0" i="0" u="none" strike="noStrike" dirty="0" err="1">
                <a:solidFill>
                  <a:srgbClr val="000000"/>
                </a:solidFill>
                <a:effectLst/>
              </a:rPr>
              <a:t>cümleler</a:t>
            </a:r>
            <a:r>
              <a:rPr lang="en-US" b="0" i="0" u="none" strike="noStrike" dirty="0">
                <a:solidFill>
                  <a:srgbClr val="000000"/>
                </a:solidFill>
                <a:effectLst/>
              </a:rPr>
              <a:t> </a:t>
            </a:r>
            <a:r>
              <a:rPr lang="en-US" b="0" i="0" u="none" strike="noStrike" dirty="0" err="1">
                <a:solidFill>
                  <a:srgbClr val="000000"/>
                </a:solidFill>
                <a:effectLst/>
              </a:rPr>
              <a:t>arasında</a:t>
            </a:r>
            <a:r>
              <a:rPr lang="en-US" b="0" i="0" u="none" strike="noStrike" dirty="0">
                <a:solidFill>
                  <a:srgbClr val="000000"/>
                </a:solidFill>
                <a:effectLst/>
              </a:rPr>
              <a:t> </a:t>
            </a:r>
            <a:r>
              <a:rPr lang="en-US" b="0" i="0" u="none" strike="noStrike" dirty="0" err="1">
                <a:solidFill>
                  <a:srgbClr val="000000"/>
                </a:solidFill>
                <a:effectLst/>
              </a:rPr>
              <a:t>anlam</a:t>
            </a:r>
            <a:r>
              <a:rPr lang="en-US" b="0" i="0" u="none" strike="noStrike" dirty="0">
                <a:solidFill>
                  <a:srgbClr val="000000"/>
                </a:solidFill>
                <a:effectLst/>
              </a:rPr>
              <a:t> </a:t>
            </a:r>
            <a:r>
              <a:rPr lang="en-US" b="0" i="0" u="none" strike="noStrike" dirty="0" err="1">
                <a:solidFill>
                  <a:srgbClr val="000000"/>
                </a:solidFill>
                <a:effectLst/>
              </a:rPr>
              <a:t>farkı</a:t>
            </a:r>
            <a:r>
              <a:rPr lang="en-US" b="0" i="0" u="none" strike="noStrike" dirty="0">
                <a:solidFill>
                  <a:srgbClr val="000000"/>
                </a:solidFill>
                <a:effectLst/>
              </a:rPr>
              <a:t> </a:t>
            </a:r>
            <a:r>
              <a:rPr lang="en-US" b="0" i="0" u="none" strike="noStrike" dirty="0" err="1">
                <a:solidFill>
                  <a:srgbClr val="000000"/>
                </a:solidFill>
                <a:effectLst/>
              </a:rPr>
              <a:t>korunur</a:t>
            </a:r>
            <a:r>
              <a:rPr lang="en-US" b="0" i="0" u="none" strike="noStrike" dirty="0">
                <a:solidFill>
                  <a:srgbClr val="000000"/>
                </a:solidFill>
                <a:effectLst/>
              </a:rPr>
              <a:t>.</a:t>
            </a:r>
          </a:p>
          <a:p>
            <a:endParaRPr lang="en-US" dirty="0"/>
          </a:p>
        </p:txBody>
      </p:sp>
      <p:sp>
        <p:nvSpPr>
          <p:cNvPr id="4" name="Slide Number Placeholder 3">
            <a:extLst>
              <a:ext uri="{FF2B5EF4-FFF2-40B4-BE49-F238E27FC236}">
                <a16:creationId xmlns:a16="http://schemas.microsoft.com/office/drawing/2014/main" id="{176CB95B-F642-EDEB-A8B0-909994147472}"/>
              </a:ext>
            </a:extLst>
          </p:cNvPr>
          <p:cNvSpPr>
            <a:spLocks noGrp="1"/>
          </p:cNvSpPr>
          <p:nvPr>
            <p:ph type="sldNum" sz="quarter" idx="10"/>
          </p:nvPr>
        </p:nvSpPr>
        <p:spPr/>
        <p:txBody>
          <a:bodyPr/>
          <a:lstStyle/>
          <a:p>
            <a:fld id="{78DB07BF-2576-D140-9F34-ADCACCA99E93}" type="slidenum">
              <a:rPr lang="en-US" smtClean="0"/>
              <a:t>31</a:t>
            </a:fld>
            <a:endParaRPr lang="en-US"/>
          </a:p>
        </p:txBody>
      </p:sp>
    </p:spTree>
    <p:extLst>
      <p:ext uri="{BB962C8B-B14F-4D97-AF65-F5344CB8AC3E}">
        <p14:creationId xmlns:p14="http://schemas.microsoft.com/office/powerpoint/2010/main" val="3011405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87F5C-69DD-9F10-DD64-4B72D04317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69213-06D9-F78C-E657-1DAE99C874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E14247-6404-0453-4C81-EF88B66F9B13}"/>
              </a:ext>
            </a:extLst>
          </p:cNvPr>
          <p:cNvSpPr>
            <a:spLocks noGrp="1"/>
          </p:cNvSpPr>
          <p:nvPr>
            <p:ph type="body" idx="1"/>
          </p:nvPr>
        </p:nvSpPr>
        <p:spPr/>
        <p:txBody>
          <a:bodyPr/>
          <a:lstStyle/>
          <a:p>
            <a:pPr algn="l"/>
            <a:r>
              <a:rPr lang="en-US" b="0" i="0" u="none" strike="noStrike" dirty="0" err="1">
                <a:solidFill>
                  <a:srgbClr val="000000"/>
                </a:solidFill>
                <a:effectLst/>
              </a:rPr>
              <a:t>Şimdi</a:t>
            </a:r>
            <a:r>
              <a:rPr lang="en-US" b="0" i="0" u="none" strike="noStrike" dirty="0">
                <a:solidFill>
                  <a:srgbClr val="000000"/>
                </a:solidFill>
                <a:effectLst/>
              </a:rPr>
              <a:t> </a:t>
            </a:r>
            <a:r>
              <a:rPr lang="en-US" b="0" i="0" u="none" strike="noStrike" dirty="0" err="1">
                <a:solidFill>
                  <a:srgbClr val="000000"/>
                </a:solidFill>
                <a:effectLst/>
              </a:rPr>
              <a:t>Transformer’ın</a:t>
            </a:r>
            <a:r>
              <a:rPr lang="en-US" b="0" i="0" u="none" strike="noStrike" dirty="0">
                <a:solidFill>
                  <a:srgbClr val="000000"/>
                </a:solidFill>
                <a:effectLst/>
              </a:rPr>
              <a:t> </a:t>
            </a:r>
            <a:r>
              <a:rPr lang="en-US" b="0" i="0" u="none" strike="noStrike" dirty="0" err="1">
                <a:solidFill>
                  <a:srgbClr val="000000"/>
                </a:solidFill>
                <a:effectLst/>
              </a:rPr>
              <a:t>önemli</a:t>
            </a:r>
            <a:r>
              <a:rPr lang="en-US" b="0" i="0" u="none" strike="noStrike" dirty="0">
                <a:solidFill>
                  <a:srgbClr val="000000"/>
                </a:solidFill>
                <a:effectLst/>
              </a:rPr>
              <a:t> </a:t>
            </a:r>
            <a:r>
              <a:rPr lang="en-US" b="0" i="0" u="none" strike="noStrike" dirty="0" err="1">
                <a:solidFill>
                  <a:srgbClr val="000000"/>
                </a:solidFill>
                <a:effectLst/>
              </a:rPr>
              <a:t>kısmına</a:t>
            </a:r>
            <a:r>
              <a:rPr lang="en-US" b="0" i="0" u="none" strike="noStrike" dirty="0">
                <a:solidFill>
                  <a:srgbClr val="000000"/>
                </a:solidFill>
                <a:effectLst/>
              </a:rPr>
              <a:t>, </a:t>
            </a:r>
            <a:r>
              <a:rPr lang="en-US" b="0" i="0" u="none" strike="noStrike" dirty="0" err="1">
                <a:solidFill>
                  <a:srgbClr val="000000"/>
                </a:solidFill>
                <a:effectLst/>
              </a:rPr>
              <a:t>yani</a:t>
            </a:r>
            <a:r>
              <a:rPr lang="en-US" b="0" i="0" u="none" strike="noStrike" dirty="0">
                <a:solidFill>
                  <a:srgbClr val="000000"/>
                </a:solidFill>
                <a:effectLst/>
              </a:rPr>
              <a:t> </a:t>
            </a:r>
            <a:r>
              <a:rPr lang="en-US" b="1" i="0" u="none" strike="noStrike" dirty="0">
                <a:solidFill>
                  <a:srgbClr val="000000"/>
                </a:solidFill>
                <a:effectLst/>
              </a:rPr>
              <a:t>Transformer </a:t>
            </a:r>
            <a:r>
              <a:rPr lang="en-US" b="1" i="0" u="none" strike="noStrike" dirty="0" err="1">
                <a:solidFill>
                  <a:srgbClr val="000000"/>
                </a:solidFill>
                <a:effectLst/>
              </a:rPr>
              <a:t>bloklarına</a:t>
            </a:r>
            <a:r>
              <a:rPr lang="en-US" b="0" i="0" u="none" strike="noStrike" dirty="0">
                <a:solidFill>
                  <a:srgbClr val="000000"/>
                </a:solidFill>
                <a:effectLst/>
              </a:rPr>
              <a:t> </a:t>
            </a:r>
            <a:r>
              <a:rPr lang="en-US" b="0" i="0" u="none" strike="noStrike" dirty="0" err="1">
                <a:solidFill>
                  <a:srgbClr val="000000"/>
                </a:solidFill>
                <a:effectLst/>
              </a:rPr>
              <a:t>bakalım</a:t>
            </a:r>
            <a:r>
              <a:rPr lang="en-US" b="0" i="0" u="none" strike="noStrike" dirty="0">
                <a:solidFill>
                  <a:srgbClr val="000000"/>
                </a:solidFill>
                <a:effectLst/>
              </a:rPr>
              <a:t>. </a:t>
            </a:r>
            <a:r>
              <a:rPr lang="en-US" b="0" i="0" u="none" strike="noStrike" dirty="0" err="1">
                <a:solidFill>
                  <a:srgbClr val="000000"/>
                </a:solidFill>
                <a:effectLst/>
              </a:rPr>
              <a:t>İşte</a:t>
            </a:r>
            <a:r>
              <a:rPr lang="en-US" b="0" i="0" u="none" strike="noStrike" dirty="0">
                <a:solidFill>
                  <a:srgbClr val="000000"/>
                </a:solidFill>
                <a:effectLst/>
              </a:rPr>
              <a:t> </a:t>
            </a:r>
            <a:r>
              <a:rPr lang="en-US" b="0" i="0" u="none" strike="noStrike" dirty="0" err="1">
                <a:solidFill>
                  <a:srgbClr val="000000"/>
                </a:solidFill>
                <a:effectLst/>
              </a:rPr>
              <a:t>burada</a:t>
            </a:r>
            <a:r>
              <a:rPr lang="en-US" b="0" i="0" u="none" strike="noStrike" dirty="0">
                <a:solidFill>
                  <a:srgbClr val="000000"/>
                </a:solidFill>
                <a:effectLst/>
              </a:rPr>
              <a:t> "</a:t>
            </a:r>
            <a:r>
              <a:rPr lang="en-US" b="0" i="0" u="none" strike="noStrike" dirty="0" err="1">
                <a:solidFill>
                  <a:srgbClr val="000000"/>
                </a:solidFill>
                <a:effectLst/>
              </a:rPr>
              <a:t>düşünme</a:t>
            </a:r>
            <a:r>
              <a:rPr lang="en-US" b="0" i="0" u="none" strike="noStrike" dirty="0">
                <a:solidFill>
                  <a:srgbClr val="000000"/>
                </a:solidFill>
                <a:effectLst/>
              </a:rPr>
              <a:t>" </a:t>
            </a:r>
            <a:r>
              <a:rPr lang="en-US" b="0" i="0" u="none" strike="noStrike" dirty="0" err="1">
                <a:solidFill>
                  <a:srgbClr val="000000"/>
                </a:solidFill>
                <a:effectLst/>
              </a:rPr>
              <a:t>gerçekleşir</a:t>
            </a:r>
            <a:r>
              <a:rPr lang="en-US" b="0" i="0" u="none" strike="noStrike" dirty="0">
                <a:solidFill>
                  <a:srgbClr val="000000"/>
                </a:solidFill>
                <a:effectLst/>
              </a:rPr>
              <a:t>. Bu </a:t>
            </a:r>
            <a:r>
              <a:rPr lang="en-US" b="0" i="0" u="none" strike="noStrike" dirty="0" err="1">
                <a:solidFill>
                  <a:srgbClr val="000000"/>
                </a:solidFill>
                <a:effectLst/>
              </a:rPr>
              <a:t>bloklar</a:t>
            </a:r>
            <a:r>
              <a:rPr lang="en-US" b="0" i="0" u="none" strike="noStrike" dirty="0">
                <a:solidFill>
                  <a:srgbClr val="000000"/>
                </a:solidFill>
                <a:effectLst/>
              </a:rPr>
              <a:t> </a:t>
            </a:r>
            <a:r>
              <a:rPr lang="en-US" b="0" i="0" u="none" strike="noStrike" dirty="0" err="1">
                <a:solidFill>
                  <a:srgbClr val="000000"/>
                </a:solidFill>
                <a:effectLst/>
              </a:rPr>
              <a:t>genelde</a:t>
            </a:r>
            <a:r>
              <a:rPr lang="en-US" b="0" i="0" u="none" strike="noStrike" dirty="0">
                <a:solidFill>
                  <a:srgbClr val="000000"/>
                </a:solidFill>
                <a:effectLst/>
              </a:rPr>
              <a:t> </a:t>
            </a:r>
            <a:r>
              <a:rPr lang="en-US" b="0" i="0" u="none" strike="noStrike" dirty="0" err="1">
                <a:solidFill>
                  <a:srgbClr val="000000"/>
                </a:solidFill>
                <a:effectLst/>
              </a:rPr>
              <a:t>üç</a:t>
            </a:r>
            <a:r>
              <a:rPr lang="en-US" b="0" i="0" u="none" strike="noStrike" dirty="0">
                <a:solidFill>
                  <a:srgbClr val="000000"/>
                </a:solidFill>
                <a:effectLst/>
              </a:rPr>
              <a:t> </a:t>
            </a:r>
            <a:r>
              <a:rPr lang="en-US" b="0" i="0" u="none" strike="noStrike" dirty="0" err="1">
                <a:solidFill>
                  <a:srgbClr val="000000"/>
                </a:solidFill>
                <a:effectLst/>
              </a:rPr>
              <a:t>katmandan</a:t>
            </a:r>
            <a:r>
              <a:rPr lang="en-US" b="0" i="0" u="none" strike="noStrike" dirty="0">
                <a:solidFill>
                  <a:srgbClr val="000000"/>
                </a:solidFill>
                <a:effectLst/>
              </a:rPr>
              <a:t> </a:t>
            </a:r>
            <a:r>
              <a:rPr lang="en-US" b="0" i="0" u="none" strike="noStrike" dirty="0" err="1">
                <a:solidFill>
                  <a:srgbClr val="000000"/>
                </a:solidFill>
                <a:effectLst/>
              </a:rPr>
              <a:t>oluşur</a:t>
            </a:r>
            <a:r>
              <a:rPr lang="en-US" b="0" i="0" u="none" strike="noStrike" dirty="0">
                <a:solidFill>
                  <a:srgbClr val="000000"/>
                </a:solidFill>
                <a:effectLst/>
              </a:rPr>
              <a:t> (</a:t>
            </a:r>
            <a:r>
              <a:rPr lang="en-US" b="0" i="0" u="none" strike="noStrike" dirty="0" err="1">
                <a:solidFill>
                  <a:srgbClr val="000000"/>
                </a:solidFill>
                <a:effectLst/>
              </a:rPr>
              <a:t>ancak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sinir</a:t>
            </a:r>
            <a:r>
              <a:rPr lang="en-US" b="0" i="0" u="none" strike="noStrike" dirty="0">
                <a:solidFill>
                  <a:srgbClr val="000000"/>
                </a:solidFill>
                <a:effectLst/>
              </a:rPr>
              <a:t> </a:t>
            </a:r>
            <a:r>
              <a:rPr lang="en-US" b="0" i="0" u="none" strike="noStrike" dirty="0" err="1">
                <a:solidFill>
                  <a:srgbClr val="000000"/>
                </a:solidFill>
                <a:effectLst/>
              </a:rPr>
              <a:t>ağı</a:t>
            </a:r>
            <a:r>
              <a:rPr lang="en-US" b="0" i="0" u="none" strike="noStrike" dirty="0">
                <a:solidFill>
                  <a:srgbClr val="000000"/>
                </a:solidFill>
                <a:effectLst/>
              </a:rPr>
              <a:t>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fazlası</a:t>
            </a:r>
            <a:r>
              <a:rPr lang="en-US" b="0" i="0" u="none" strike="noStrike" dirty="0">
                <a:solidFill>
                  <a:srgbClr val="000000"/>
                </a:solidFill>
                <a:effectLst/>
              </a:rPr>
              <a:t> da </a:t>
            </a:r>
            <a:r>
              <a:rPr lang="en-US" b="0" i="0" u="none" strike="noStrike" dirty="0" err="1">
                <a:solidFill>
                  <a:srgbClr val="000000"/>
                </a:solidFill>
                <a:effectLst/>
              </a:rPr>
              <a:t>olabilir</a:t>
            </a:r>
            <a:r>
              <a:rPr lang="en-US" b="0" i="0" u="none" strike="noStrike" dirty="0">
                <a:solidFill>
                  <a:srgbClr val="000000"/>
                </a:solidFill>
                <a:effectLst/>
              </a:rPr>
              <a:t>). Bu </a:t>
            </a:r>
            <a:r>
              <a:rPr lang="en-US" b="0" i="0" u="none" strike="noStrike" dirty="0" err="1">
                <a:solidFill>
                  <a:srgbClr val="000000"/>
                </a:solidFill>
                <a:effectLst/>
              </a:rPr>
              <a:t>katmanlar</a:t>
            </a:r>
            <a:r>
              <a:rPr lang="en-US" b="0" i="0" u="none" strike="noStrike" dirty="0">
                <a:solidFill>
                  <a:srgbClr val="000000"/>
                </a:solidFill>
                <a:effectLst/>
              </a:rPr>
              <a:t> </a:t>
            </a:r>
            <a:r>
              <a:rPr lang="en-US" b="0" i="0" u="none" strike="noStrike" dirty="0" err="1">
                <a:solidFill>
                  <a:srgbClr val="000000"/>
                </a:solidFill>
                <a:effectLst/>
              </a:rPr>
              <a:t>şu</a:t>
            </a:r>
            <a:r>
              <a:rPr lang="en-US" b="0" i="0" u="none" strike="noStrike" dirty="0">
                <a:solidFill>
                  <a:srgbClr val="000000"/>
                </a:solidFill>
                <a:effectLst/>
              </a:rPr>
              <a:t> </a:t>
            </a:r>
            <a:r>
              <a:rPr lang="en-US" b="0" i="0" u="none" strike="noStrike" dirty="0" err="1">
                <a:solidFill>
                  <a:srgbClr val="000000"/>
                </a:solidFill>
                <a:effectLst/>
              </a:rPr>
              <a:t>şekilde</a:t>
            </a:r>
            <a:r>
              <a:rPr lang="en-US" b="0" i="0" u="none" strike="noStrike" dirty="0">
                <a:solidFill>
                  <a:srgbClr val="000000"/>
                </a:solidFill>
                <a:effectLst/>
              </a:rPr>
              <a:t> </a:t>
            </a:r>
            <a:r>
              <a:rPr lang="en-US" b="0" i="0" u="none" strike="noStrike" dirty="0" err="1">
                <a:solidFill>
                  <a:srgbClr val="000000"/>
                </a:solidFill>
                <a:effectLst/>
              </a:rPr>
              <a:t>işler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Feed-forward (</a:t>
            </a:r>
            <a:r>
              <a:rPr lang="en-US" b="0" i="0" u="none" strike="noStrike" dirty="0" err="1">
                <a:solidFill>
                  <a:srgbClr val="000000"/>
                </a:solidFill>
                <a:effectLst/>
              </a:rPr>
              <a:t>ileri</a:t>
            </a:r>
            <a:r>
              <a:rPr lang="en-US" b="0" i="0" u="none" strike="noStrike" dirty="0">
                <a:solidFill>
                  <a:srgbClr val="000000"/>
                </a:solidFill>
                <a:effectLst/>
              </a:rPr>
              <a:t> </a:t>
            </a:r>
            <a:r>
              <a:rPr lang="en-US" b="0" i="0" u="none" strike="noStrike" dirty="0" err="1">
                <a:solidFill>
                  <a:srgbClr val="000000"/>
                </a:solidFill>
                <a:effectLst/>
              </a:rPr>
              <a:t>besleme</a:t>
            </a:r>
            <a:r>
              <a:rPr lang="en-US" b="0" i="0" u="none" strike="noStrike" dirty="0">
                <a:solidFill>
                  <a:srgbClr val="000000"/>
                </a:solidFill>
                <a:effectLst/>
              </a:rPr>
              <a:t>) </a:t>
            </a:r>
            <a:r>
              <a:rPr lang="en-US" b="0" i="0" u="none" strike="noStrike" dirty="0" err="1">
                <a:solidFill>
                  <a:srgbClr val="000000"/>
                </a:solidFill>
                <a:effectLst/>
              </a:rPr>
              <a:t>katmanları</a:t>
            </a:r>
            <a:r>
              <a:rPr lang="en-US" b="0" i="0" u="none" strike="noStrike" dirty="0">
                <a:solidFill>
                  <a:srgbClr val="000000"/>
                </a:solidFill>
                <a:effectLst/>
              </a:rPr>
              <a:t> </a:t>
            </a:r>
            <a:r>
              <a:rPr lang="en-US" b="0" i="0" u="none" strike="noStrike" dirty="0" err="1">
                <a:solidFill>
                  <a:srgbClr val="000000"/>
                </a:solidFill>
                <a:effectLst/>
              </a:rPr>
              <a:t>bulunur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err="1">
                <a:solidFill>
                  <a:srgbClr val="000000"/>
                </a:solidFill>
                <a:effectLst/>
              </a:rPr>
              <a:t>Ancak</a:t>
            </a:r>
            <a:r>
              <a:rPr lang="en-US" b="0" i="0" u="none" strike="noStrike" dirty="0">
                <a:solidFill>
                  <a:srgbClr val="000000"/>
                </a:solidFill>
                <a:effectLst/>
              </a:rPr>
              <a:t> </a:t>
            </a:r>
            <a:r>
              <a:rPr lang="en-US" b="0" i="0" u="none" strike="noStrike" dirty="0" err="1">
                <a:solidFill>
                  <a:srgbClr val="000000"/>
                </a:solidFill>
                <a:effectLst/>
              </a:rPr>
              <a:t>sadece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katmanlarla</a:t>
            </a:r>
            <a:r>
              <a:rPr lang="en-US" b="0" i="0" u="none" strike="noStrike" dirty="0">
                <a:solidFill>
                  <a:srgbClr val="000000"/>
                </a:solidFill>
                <a:effectLst/>
              </a:rPr>
              <a:t> </a:t>
            </a:r>
            <a:r>
              <a:rPr lang="en-US" b="0" i="0" u="none" strike="noStrike" dirty="0" err="1">
                <a:solidFill>
                  <a:srgbClr val="000000"/>
                </a:solidFill>
                <a:effectLst/>
              </a:rPr>
              <a:t>sınırlı</a:t>
            </a:r>
            <a:r>
              <a:rPr lang="en-US" b="0" i="0" u="none" strike="noStrike" dirty="0">
                <a:solidFill>
                  <a:srgbClr val="000000"/>
                </a:solidFill>
                <a:effectLst/>
              </a:rPr>
              <a:t> </a:t>
            </a:r>
            <a:r>
              <a:rPr lang="en-US" b="0" i="0" u="none" strike="noStrike" dirty="0" err="1">
                <a:solidFill>
                  <a:srgbClr val="000000"/>
                </a:solidFill>
                <a:effectLst/>
              </a:rPr>
              <a:t>değildir</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de </a:t>
            </a:r>
            <a:r>
              <a:rPr lang="en-US" b="1" i="0" u="none" strike="noStrike" dirty="0">
                <a:solidFill>
                  <a:srgbClr val="000000"/>
                </a:solidFill>
                <a:effectLst/>
              </a:rPr>
              <a:t>attention (</a:t>
            </a:r>
            <a:r>
              <a:rPr lang="en-US" b="1" i="0" u="none" strike="noStrike" dirty="0" err="1">
                <a:solidFill>
                  <a:srgbClr val="000000"/>
                </a:solidFill>
                <a:effectLst/>
              </a:rPr>
              <a:t>dikkat</a:t>
            </a:r>
            <a:r>
              <a:rPr lang="en-US" b="1" i="0" u="none" strike="noStrike" dirty="0">
                <a:solidFill>
                  <a:srgbClr val="000000"/>
                </a:solidFill>
                <a:effectLst/>
              </a:rPr>
              <a:t>) </a:t>
            </a:r>
            <a:r>
              <a:rPr lang="en-US" b="1" i="0" u="none" strike="noStrike" dirty="0" err="1">
                <a:solidFill>
                  <a:srgbClr val="000000"/>
                </a:solidFill>
                <a:effectLst/>
              </a:rPr>
              <a:t>bloğu</a:t>
            </a:r>
            <a:r>
              <a:rPr lang="en-US" b="0" i="0" u="none" strike="noStrike" dirty="0">
                <a:solidFill>
                  <a:srgbClr val="000000"/>
                </a:solidFill>
                <a:effectLst/>
              </a:rPr>
              <a:t> </a:t>
            </a:r>
            <a:r>
              <a:rPr lang="en-US" b="0" i="0" u="none" strike="noStrike" dirty="0" err="1">
                <a:solidFill>
                  <a:srgbClr val="000000"/>
                </a:solidFill>
                <a:effectLst/>
              </a:rPr>
              <a:t>vardır</a:t>
            </a:r>
            <a:r>
              <a:rPr lang="en-US" b="0" i="0" u="none" strike="noStrike" dirty="0">
                <a:solidFill>
                  <a:srgbClr val="000000"/>
                </a:solidFill>
                <a:effectLst/>
              </a:rPr>
              <a:t>.</a:t>
            </a:r>
          </a:p>
          <a:p>
            <a:pPr algn="l"/>
            <a:r>
              <a:rPr lang="en-US" b="0" i="0" u="none" strike="noStrike" dirty="0" err="1">
                <a:solidFill>
                  <a:srgbClr val="000000"/>
                </a:solidFill>
                <a:effectLst/>
              </a:rPr>
              <a:t>Dikkat</a:t>
            </a:r>
            <a:r>
              <a:rPr lang="en-US" b="0" i="0" u="none" strike="noStrike" dirty="0">
                <a:solidFill>
                  <a:srgbClr val="000000"/>
                </a:solidFill>
                <a:effectLst/>
              </a:rPr>
              <a:t> </a:t>
            </a:r>
            <a:r>
              <a:rPr lang="en-US" b="0" i="0" u="none" strike="noStrike" dirty="0" err="1">
                <a:solidFill>
                  <a:srgbClr val="000000"/>
                </a:solidFill>
                <a:effectLst/>
              </a:rPr>
              <a:t>blokları</a:t>
            </a:r>
            <a:r>
              <a:rPr lang="en-US" b="0" i="0" u="none" strike="noStrike" dirty="0">
                <a:solidFill>
                  <a:srgbClr val="000000"/>
                </a:solidFill>
                <a:effectLst/>
              </a:rPr>
              <a:t>, </a:t>
            </a: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bağlamını</a:t>
            </a:r>
            <a:r>
              <a:rPr lang="en-US" b="0" i="0" u="none" strike="noStrike" dirty="0">
                <a:solidFill>
                  <a:srgbClr val="000000"/>
                </a:solidFill>
                <a:effectLst/>
              </a:rPr>
              <a:t> </a:t>
            </a:r>
            <a:r>
              <a:rPr lang="en-US" b="0" i="0" u="none" strike="noStrike" dirty="0" err="1">
                <a:solidFill>
                  <a:srgbClr val="000000"/>
                </a:solidFill>
                <a:effectLst/>
              </a:rPr>
              <a:t>anlamamıza</a:t>
            </a:r>
            <a:r>
              <a:rPr lang="en-US" b="0" i="0" u="none" strike="noStrike" dirty="0">
                <a:solidFill>
                  <a:srgbClr val="000000"/>
                </a:solidFill>
                <a:effectLst/>
              </a:rPr>
              <a:t> </a:t>
            </a:r>
            <a:r>
              <a:rPr lang="en-US" b="0" i="0" u="none" strike="noStrike" dirty="0" err="1">
                <a:solidFill>
                  <a:srgbClr val="000000"/>
                </a:solidFill>
                <a:effectLst/>
              </a:rPr>
              <a:t>yardımcı</a:t>
            </a:r>
            <a:r>
              <a:rPr lang="en-US" b="0" i="0" u="none" strike="noStrike" dirty="0">
                <a:solidFill>
                  <a:srgbClr val="000000"/>
                </a:solidFill>
                <a:effectLst/>
              </a:rPr>
              <a:t> </a:t>
            </a:r>
            <a:r>
              <a:rPr lang="en-US" b="0" i="0" u="none" strike="noStrike" dirty="0" err="1">
                <a:solidFill>
                  <a:srgbClr val="000000"/>
                </a:solidFill>
                <a:effectLst/>
              </a:rPr>
              <a:t>olur</a:t>
            </a:r>
            <a:endParaRPr lang="en-US" dirty="0"/>
          </a:p>
        </p:txBody>
      </p:sp>
      <p:sp>
        <p:nvSpPr>
          <p:cNvPr id="4" name="Slide Number Placeholder 3">
            <a:extLst>
              <a:ext uri="{FF2B5EF4-FFF2-40B4-BE49-F238E27FC236}">
                <a16:creationId xmlns:a16="http://schemas.microsoft.com/office/drawing/2014/main" id="{2A4D5FC9-EDD2-6CF5-D2CE-2E65FDE92FDD}"/>
              </a:ext>
            </a:extLst>
          </p:cNvPr>
          <p:cNvSpPr>
            <a:spLocks noGrp="1"/>
          </p:cNvSpPr>
          <p:nvPr>
            <p:ph type="sldNum" sz="quarter" idx="10"/>
          </p:nvPr>
        </p:nvSpPr>
        <p:spPr/>
        <p:txBody>
          <a:bodyPr/>
          <a:lstStyle/>
          <a:p>
            <a:fld id="{78DB07BF-2576-D140-9F34-ADCACCA99E93}" type="slidenum">
              <a:rPr lang="en-US" smtClean="0"/>
              <a:t>32</a:t>
            </a:fld>
            <a:endParaRPr lang="en-US"/>
          </a:p>
        </p:txBody>
      </p:sp>
    </p:spTree>
    <p:extLst>
      <p:ext uri="{BB962C8B-B14F-4D97-AF65-F5344CB8AC3E}">
        <p14:creationId xmlns:p14="http://schemas.microsoft.com/office/powerpoint/2010/main" val="2763451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888FC-8BA1-8DAC-74F3-D1DF1CDC8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E3AD8-0312-73F6-5C0A-CEB205FE4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9F6FB-8D91-EA7E-D50F-A1849B8A8246}"/>
              </a:ext>
            </a:extLst>
          </p:cNvPr>
          <p:cNvSpPr>
            <a:spLocks noGrp="1"/>
          </p:cNvSpPr>
          <p:nvPr>
            <p:ph type="body" idx="1"/>
          </p:nvPr>
        </p:nvSpPr>
        <p:spPr/>
        <p:txBody>
          <a:bodyPr/>
          <a:lstStyle/>
          <a:p>
            <a:pPr algn="l"/>
            <a:r>
              <a:rPr lang="en-US" b="1" i="0" u="none" strike="noStrike" dirty="0" err="1">
                <a:solidFill>
                  <a:srgbClr val="000000"/>
                </a:solidFill>
                <a:effectLst/>
              </a:rPr>
              <a:t>Dikkati</a:t>
            </a:r>
            <a:r>
              <a:rPr lang="en-US" b="1" i="0" u="none" strike="noStrike" dirty="0">
                <a:solidFill>
                  <a:srgbClr val="000000"/>
                </a:solidFill>
                <a:effectLst/>
              </a:rPr>
              <a:t> </a:t>
            </a:r>
            <a:r>
              <a:rPr lang="en-US" b="1" i="0" u="none" strike="noStrike" dirty="0" err="1">
                <a:solidFill>
                  <a:srgbClr val="000000"/>
                </a:solidFill>
                <a:effectLst/>
              </a:rPr>
              <a:t>Yerçekimine</a:t>
            </a:r>
            <a:r>
              <a:rPr lang="en-US" b="1" i="0" u="none" strike="noStrike" dirty="0">
                <a:solidFill>
                  <a:srgbClr val="000000"/>
                </a:solidFill>
                <a:effectLst/>
              </a:rPr>
              <a:t> </a:t>
            </a:r>
            <a:r>
              <a:rPr lang="en-US" b="1" i="0" u="none" strike="noStrike" dirty="0" err="1">
                <a:solidFill>
                  <a:srgbClr val="000000"/>
                </a:solidFill>
                <a:effectLst/>
              </a:rPr>
              <a:t>Benzetmek</a:t>
            </a:r>
            <a:r>
              <a:rPr lang="en-US" b="1" i="0" u="none" strike="noStrike" dirty="0">
                <a:solidFill>
                  <a:srgbClr val="000000"/>
                </a:solidFill>
                <a:effectLst/>
              </a:rPr>
              <a:t>:</a:t>
            </a:r>
            <a:br>
              <a:rPr lang="en-US" b="0" i="0" u="none" strike="noStrike" dirty="0">
                <a:solidFill>
                  <a:srgbClr val="000000"/>
                </a:solidFill>
                <a:effectLst/>
              </a:rPr>
            </a:br>
            <a:r>
              <a:rPr lang="en-US" b="0" i="0" u="none" strike="noStrike" dirty="0" err="1">
                <a:solidFill>
                  <a:srgbClr val="000000"/>
                </a:solidFill>
                <a:effectLst/>
              </a:rPr>
              <a:t>Dikkati</a:t>
            </a:r>
            <a:r>
              <a:rPr lang="en-US" b="0" i="0" u="none" strike="noStrike" dirty="0">
                <a:solidFill>
                  <a:srgbClr val="000000"/>
                </a:solidFill>
                <a:effectLst/>
              </a:rPr>
              <a:t> </a:t>
            </a:r>
            <a:r>
              <a:rPr lang="en-US" b="0" i="0" u="none" strike="noStrike" dirty="0" err="1">
                <a:solidFill>
                  <a:srgbClr val="000000"/>
                </a:solidFill>
                <a:effectLst/>
              </a:rPr>
              <a:t>yerçekimi</a:t>
            </a:r>
            <a:r>
              <a:rPr lang="en-US" b="0" i="0" u="none" strike="noStrike" dirty="0">
                <a:solidFill>
                  <a:srgbClr val="000000"/>
                </a:solidFill>
                <a:effectLst/>
              </a:rPr>
              <a:t>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hayal</a:t>
            </a:r>
            <a:r>
              <a:rPr lang="en-US" b="0" i="0" u="none" strike="noStrike" dirty="0">
                <a:solidFill>
                  <a:srgbClr val="000000"/>
                </a:solidFill>
                <a:effectLst/>
              </a:rPr>
              <a:t> </a:t>
            </a:r>
            <a:r>
              <a:rPr lang="en-US" b="0" i="0" u="none" strike="noStrike" dirty="0" err="1">
                <a:solidFill>
                  <a:srgbClr val="000000"/>
                </a:solidFill>
                <a:effectLst/>
              </a:rPr>
              <a:t>etmeyi</a:t>
            </a:r>
            <a:r>
              <a:rPr lang="en-US" b="0" i="0" u="none" strike="noStrike" dirty="0">
                <a:solidFill>
                  <a:srgbClr val="000000"/>
                </a:solidFill>
                <a:effectLst/>
              </a:rPr>
              <a:t> </a:t>
            </a:r>
            <a:r>
              <a:rPr lang="en-US" b="0" i="0" u="none" strike="noStrike" dirty="0" err="1">
                <a:solidFill>
                  <a:srgbClr val="000000"/>
                </a:solidFill>
                <a:effectLst/>
              </a:rPr>
              <a:t>seviyorum</a:t>
            </a:r>
            <a:r>
              <a:rPr lang="en-US" b="0" i="0" u="none" strike="noStrike" dirty="0">
                <a:solidFill>
                  <a:srgbClr val="000000"/>
                </a:solidFill>
                <a:effectLst/>
              </a:rPr>
              <a:t>. </a:t>
            </a:r>
            <a:r>
              <a:rPr lang="en-US" b="0" i="0" u="none" strike="noStrike" dirty="0" err="1">
                <a:solidFill>
                  <a:srgbClr val="000000"/>
                </a:solidFill>
                <a:effectLst/>
              </a:rPr>
              <a:t>Düşünün</a:t>
            </a:r>
            <a:r>
              <a:rPr lang="en-US" b="0" i="0" u="none" strike="noStrike" dirty="0">
                <a:solidFill>
                  <a:srgbClr val="000000"/>
                </a:solidFill>
                <a:effectLst/>
              </a:rPr>
              <a:t>, </a:t>
            </a:r>
            <a:r>
              <a:rPr lang="en-US" b="0" i="0" u="none" strike="noStrike" dirty="0" err="1">
                <a:solidFill>
                  <a:srgbClr val="000000"/>
                </a:solidFill>
                <a:effectLst/>
              </a:rPr>
              <a:t>Dünya</a:t>
            </a:r>
            <a:r>
              <a:rPr lang="en-US" b="0" i="0" u="none" strike="noStrike" dirty="0">
                <a:solidFill>
                  <a:srgbClr val="000000"/>
                </a:solidFill>
                <a:effectLst/>
              </a:rPr>
              <a:t>, Ay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bazı</a:t>
            </a:r>
            <a:r>
              <a:rPr lang="en-US" b="0" i="0" u="none" strike="noStrike" dirty="0">
                <a:solidFill>
                  <a:srgbClr val="000000"/>
                </a:solidFill>
                <a:effectLst/>
              </a:rPr>
              <a:t> </a:t>
            </a:r>
            <a:r>
              <a:rPr lang="en-US" b="0" i="0" u="none" strike="noStrike" dirty="0" err="1">
                <a:solidFill>
                  <a:srgbClr val="000000"/>
                </a:solidFill>
                <a:effectLst/>
              </a:rPr>
              <a:t>gezegenler</a:t>
            </a:r>
            <a:r>
              <a:rPr lang="en-US" b="0" i="0" u="none" strike="noStrike" dirty="0">
                <a:solidFill>
                  <a:srgbClr val="000000"/>
                </a:solidFill>
                <a:effectLst/>
              </a:rPr>
              <a:t> var. Ama </a:t>
            </a:r>
            <a:r>
              <a:rPr lang="en-US" b="0" i="0" u="none" strike="noStrike" dirty="0" err="1">
                <a:solidFill>
                  <a:srgbClr val="000000"/>
                </a:solidFill>
                <a:effectLst/>
              </a:rPr>
              <a:t>şimdilik</a:t>
            </a:r>
            <a:r>
              <a:rPr lang="en-US" b="0" i="0" u="none" strike="noStrike" dirty="0">
                <a:solidFill>
                  <a:srgbClr val="000000"/>
                </a:solidFill>
                <a:effectLst/>
              </a:rPr>
              <a:t> </a:t>
            </a:r>
            <a:r>
              <a:rPr lang="en-US" b="0" i="0" u="none" strike="noStrike" dirty="0" err="1">
                <a:solidFill>
                  <a:srgbClr val="000000"/>
                </a:solidFill>
                <a:effectLst/>
              </a:rPr>
              <a:t>sadece</a:t>
            </a:r>
            <a:r>
              <a:rPr lang="en-US" b="0" i="0" u="none" strike="noStrike" dirty="0">
                <a:solidFill>
                  <a:srgbClr val="000000"/>
                </a:solidFill>
                <a:effectLst/>
              </a:rPr>
              <a:t> </a:t>
            </a:r>
            <a:r>
              <a:rPr lang="en-US" b="0" i="0" u="none" strike="noStrike" dirty="0" err="1">
                <a:solidFill>
                  <a:srgbClr val="000000"/>
                </a:solidFill>
                <a:effectLst/>
              </a:rPr>
              <a:t>Dünya’yı</a:t>
            </a:r>
            <a:r>
              <a:rPr lang="en-US" b="0" i="0" u="none" strike="noStrike" dirty="0">
                <a:solidFill>
                  <a:srgbClr val="000000"/>
                </a:solidFill>
                <a:effectLst/>
              </a:rPr>
              <a:t> </a:t>
            </a:r>
            <a:r>
              <a:rPr lang="en-US" b="0" i="0" u="none" strike="noStrike" dirty="0" err="1">
                <a:solidFill>
                  <a:srgbClr val="000000"/>
                </a:solidFill>
                <a:effectLst/>
              </a:rPr>
              <a:t>ele</a:t>
            </a:r>
            <a:r>
              <a:rPr lang="en-US" b="0" i="0" u="none" strike="noStrike" dirty="0">
                <a:solidFill>
                  <a:srgbClr val="000000"/>
                </a:solidFill>
                <a:effectLst/>
              </a:rPr>
              <a:t> </a:t>
            </a:r>
            <a:r>
              <a:rPr lang="en-US" b="0" i="0" u="none" strike="noStrike" dirty="0" err="1">
                <a:solidFill>
                  <a:srgbClr val="000000"/>
                </a:solidFill>
                <a:effectLst/>
              </a:rPr>
              <a:t>alalım</a:t>
            </a:r>
            <a:r>
              <a:rPr lang="en-US" b="0" i="0" u="none" strike="noStrike" dirty="0">
                <a:solidFill>
                  <a:srgbClr val="000000"/>
                </a:solidFill>
                <a:effectLst/>
              </a:rPr>
              <a:t>. </a:t>
            </a:r>
            <a:r>
              <a:rPr lang="en-US" b="0" i="0" u="none" strike="noStrike" dirty="0" err="1">
                <a:solidFill>
                  <a:srgbClr val="000000"/>
                </a:solidFill>
                <a:effectLst/>
              </a:rPr>
              <a:t>Dünya</a:t>
            </a:r>
            <a:r>
              <a:rPr lang="en-US" b="0" i="0" u="none" strike="noStrike" dirty="0">
                <a:solidFill>
                  <a:srgbClr val="000000"/>
                </a:solidFill>
                <a:effectLst/>
              </a:rPr>
              <a:t>, </a:t>
            </a:r>
            <a:r>
              <a:rPr lang="en-US" b="0" i="0" u="none" strike="noStrike" dirty="0" err="1">
                <a:solidFill>
                  <a:srgbClr val="000000"/>
                </a:solidFill>
                <a:effectLst/>
              </a:rPr>
              <a:t>Ay’a</a:t>
            </a:r>
            <a:r>
              <a:rPr lang="en-US" b="0" i="0" u="none" strike="noStrike" dirty="0">
                <a:solidFill>
                  <a:srgbClr val="000000"/>
                </a:solidFill>
                <a:effectLst/>
              </a:rPr>
              <a:t> </a:t>
            </a:r>
            <a:r>
              <a:rPr lang="en-US" b="0" i="0" u="none" strike="noStrike" dirty="0" err="1">
                <a:solidFill>
                  <a:srgbClr val="000000"/>
                </a:solidFill>
                <a:effectLst/>
              </a:rPr>
              <a:t>yakın</a:t>
            </a:r>
            <a:r>
              <a:rPr lang="en-US" b="0" i="0" u="none" strike="noStrike" dirty="0">
                <a:solidFill>
                  <a:srgbClr val="000000"/>
                </a:solidFill>
                <a:effectLst/>
              </a:rPr>
              <a:t> </a:t>
            </a:r>
            <a:r>
              <a:rPr lang="en-US" b="0" i="0" u="none" strike="noStrike" dirty="0" err="1">
                <a:solidFill>
                  <a:srgbClr val="000000"/>
                </a:solidFill>
                <a:effectLst/>
              </a:rPr>
              <a:t>olduğu</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Ay </a:t>
            </a:r>
            <a:r>
              <a:rPr lang="en-US" b="0" i="0" u="none" strike="noStrike" dirty="0" err="1">
                <a:solidFill>
                  <a:srgbClr val="000000"/>
                </a:solidFill>
                <a:effectLst/>
              </a:rPr>
              <a:t>tarafından</a:t>
            </a:r>
            <a:r>
              <a:rPr lang="en-US" b="0" i="0" u="none" strike="noStrike" dirty="0">
                <a:solidFill>
                  <a:srgbClr val="000000"/>
                </a:solidFill>
                <a:effectLst/>
              </a:rPr>
              <a:t> </a:t>
            </a:r>
            <a:r>
              <a:rPr lang="en-US" b="0" i="0" u="none" strike="noStrike" dirty="0" err="1">
                <a:solidFill>
                  <a:srgbClr val="000000"/>
                </a:solidFill>
                <a:effectLst/>
              </a:rPr>
              <a:t>güçlü</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şekilde</a:t>
            </a:r>
            <a:r>
              <a:rPr lang="en-US" b="0" i="0" u="none" strike="noStrike" dirty="0">
                <a:solidFill>
                  <a:srgbClr val="000000"/>
                </a:solidFill>
                <a:effectLst/>
              </a:rPr>
              <a:t> </a:t>
            </a:r>
            <a:r>
              <a:rPr lang="en-US" b="0" i="0" u="none" strike="noStrike" dirty="0" err="1">
                <a:solidFill>
                  <a:srgbClr val="000000"/>
                </a:solidFill>
                <a:effectLst/>
              </a:rPr>
              <a:t>çekilir</a:t>
            </a:r>
            <a:r>
              <a:rPr lang="en-US" b="0" i="0" u="none" strike="noStrike" dirty="0">
                <a:solidFill>
                  <a:srgbClr val="000000"/>
                </a:solidFill>
                <a:effectLst/>
              </a:rPr>
              <a:t>, </a:t>
            </a:r>
            <a:r>
              <a:rPr lang="en-US" b="0" i="0" u="none" strike="noStrike" dirty="0" err="1">
                <a:solidFill>
                  <a:srgbClr val="000000"/>
                </a:solidFill>
                <a:effectLst/>
              </a:rPr>
              <a:t>ancak</a:t>
            </a:r>
            <a:r>
              <a:rPr lang="en-US" b="0" i="0" u="none" strike="noStrike" dirty="0">
                <a:solidFill>
                  <a:srgbClr val="000000"/>
                </a:solidFill>
                <a:effectLst/>
              </a:rPr>
              <a:t> </a:t>
            </a:r>
            <a:r>
              <a:rPr lang="en-US" b="0" i="0" u="none" strike="noStrike" dirty="0" err="1">
                <a:solidFill>
                  <a:srgbClr val="000000"/>
                </a:solidFill>
                <a:effectLst/>
              </a:rPr>
              <a:t>diğer</a:t>
            </a:r>
            <a:r>
              <a:rPr lang="en-US" b="0" i="0" u="none" strike="noStrike" dirty="0">
                <a:solidFill>
                  <a:srgbClr val="000000"/>
                </a:solidFill>
                <a:effectLst/>
              </a:rPr>
              <a:t> </a:t>
            </a:r>
            <a:r>
              <a:rPr lang="en-US" b="0" i="0" u="none" strike="noStrike" dirty="0" err="1">
                <a:solidFill>
                  <a:srgbClr val="000000"/>
                </a:solidFill>
                <a:effectLst/>
              </a:rPr>
              <a:t>gezegenler</a:t>
            </a:r>
            <a:r>
              <a:rPr lang="en-US" b="0" i="0" u="none" strike="noStrike" dirty="0">
                <a:solidFill>
                  <a:srgbClr val="000000"/>
                </a:solidFill>
                <a:effectLst/>
              </a:rPr>
              <a:t>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uzakta</a:t>
            </a:r>
            <a:r>
              <a:rPr lang="en-US" b="0" i="0" u="none" strike="noStrike" dirty="0">
                <a:solidFill>
                  <a:srgbClr val="000000"/>
                </a:solidFill>
                <a:effectLst/>
              </a:rPr>
              <a:t> </a:t>
            </a:r>
            <a:r>
              <a:rPr lang="en-US" b="0" i="0" u="none" strike="noStrike" dirty="0" err="1">
                <a:solidFill>
                  <a:srgbClr val="000000"/>
                </a:solidFill>
                <a:effectLst/>
              </a:rPr>
              <a:t>olduğundan</a:t>
            </a:r>
            <a:r>
              <a:rPr lang="en-US" b="0" i="0" u="none" strike="noStrike" dirty="0">
                <a:solidFill>
                  <a:srgbClr val="000000"/>
                </a:solidFill>
                <a:effectLst/>
              </a:rPr>
              <a:t>, </a:t>
            </a:r>
            <a:r>
              <a:rPr lang="en-US" b="0" i="0" u="none" strike="noStrike" dirty="0" err="1">
                <a:solidFill>
                  <a:srgbClr val="000000"/>
                </a:solidFill>
                <a:effectLst/>
              </a:rPr>
              <a:t>onların</a:t>
            </a:r>
            <a:r>
              <a:rPr lang="en-US" b="0" i="0" u="none" strike="noStrike" dirty="0">
                <a:solidFill>
                  <a:srgbClr val="000000"/>
                </a:solidFill>
                <a:effectLst/>
              </a:rPr>
              <a:t> </a:t>
            </a:r>
            <a:r>
              <a:rPr lang="en-US" b="0" i="0" u="none" strike="noStrike" dirty="0" err="1">
                <a:solidFill>
                  <a:srgbClr val="000000"/>
                </a:solidFill>
                <a:effectLst/>
              </a:rPr>
              <a:t>etkisi</a:t>
            </a:r>
            <a:r>
              <a:rPr lang="en-US" b="0" i="0" u="none" strike="noStrike" dirty="0">
                <a:solidFill>
                  <a:srgbClr val="000000"/>
                </a:solidFill>
                <a:effectLst/>
              </a:rPr>
              <a:t>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azdır</a:t>
            </a:r>
            <a:r>
              <a:rPr lang="en-US" b="0" i="0" u="none" strike="noStrike" dirty="0">
                <a:solidFill>
                  <a:srgbClr val="000000"/>
                </a:solidFill>
                <a:effectLst/>
              </a:rPr>
              <a:t>. </a:t>
            </a:r>
            <a:r>
              <a:rPr lang="en-US" b="0" i="0" u="none" strike="noStrike" dirty="0" err="1">
                <a:solidFill>
                  <a:srgbClr val="000000"/>
                </a:solidFill>
                <a:effectLst/>
              </a:rPr>
              <a:t>Dünya</a:t>
            </a:r>
            <a:r>
              <a:rPr lang="en-US" b="0" i="0" u="none" strike="noStrike" dirty="0">
                <a:solidFill>
                  <a:srgbClr val="000000"/>
                </a:solidFill>
                <a:effectLst/>
              </a:rPr>
              <a:t>, </a:t>
            </a:r>
            <a:r>
              <a:rPr lang="en-US" b="0" i="0" u="none" strike="noStrike" dirty="0" err="1">
                <a:solidFill>
                  <a:srgbClr val="000000"/>
                </a:solidFill>
                <a:effectLst/>
              </a:rPr>
              <a:t>biraz</a:t>
            </a:r>
            <a:r>
              <a:rPr lang="en-US" b="0" i="0" u="none" strike="noStrike" dirty="0">
                <a:solidFill>
                  <a:srgbClr val="000000"/>
                </a:solidFill>
                <a:effectLst/>
              </a:rPr>
              <a:t> </a:t>
            </a:r>
            <a:r>
              <a:rPr lang="en-US" b="0" i="0" u="none" strike="noStrike" dirty="0" err="1">
                <a:solidFill>
                  <a:srgbClr val="000000"/>
                </a:solidFill>
                <a:effectLst/>
              </a:rPr>
              <a:t>Ay’a</a:t>
            </a:r>
            <a:r>
              <a:rPr lang="en-US" b="0" i="0" u="none" strike="noStrike" dirty="0">
                <a:solidFill>
                  <a:srgbClr val="000000"/>
                </a:solidFill>
                <a:effectLst/>
              </a:rPr>
              <a:t> </a:t>
            </a:r>
            <a:r>
              <a:rPr lang="en-US" b="0" i="0" u="none" strike="noStrike" dirty="0" err="1">
                <a:solidFill>
                  <a:srgbClr val="000000"/>
                </a:solidFill>
                <a:effectLst/>
              </a:rPr>
              <a:t>doğru</a:t>
            </a:r>
            <a:r>
              <a:rPr lang="en-US" b="0" i="0" u="none" strike="noStrike" dirty="0">
                <a:solidFill>
                  <a:srgbClr val="000000"/>
                </a:solidFill>
                <a:effectLst/>
              </a:rPr>
              <a:t> </a:t>
            </a:r>
            <a:r>
              <a:rPr lang="en-US" b="0" i="0" u="none" strike="noStrike" dirty="0" err="1">
                <a:solidFill>
                  <a:srgbClr val="000000"/>
                </a:solidFill>
                <a:effectLst/>
              </a:rPr>
              <a:t>hareket</a:t>
            </a:r>
            <a:r>
              <a:rPr lang="en-US" b="0" i="0" u="none" strike="noStrike" dirty="0">
                <a:solidFill>
                  <a:srgbClr val="000000"/>
                </a:solidFill>
                <a:effectLst/>
              </a:rPr>
              <a:t> </a:t>
            </a:r>
            <a:r>
              <a:rPr lang="en-US" b="0" i="0" u="none" strike="noStrike" dirty="0" err="1">
                <a:solidFill>
                  <a:srgbClr val="000000"/>
                </a:solidFill>
                <a:effectLst/>
              </a:rPr>
              <a:t>eder</a:t>
            </a:r>
            <a:r>
              <a:rPr lang="en-US" b="0" i="0" u="none" strike="noStrike" dirty="0">
                <a:solidFill>
                  <a:srgbClr val="000000"/>
                </a:solidFill>
                <a:effectLst/>
              </a:rPr>
              <a:t>, </a:t>
            </a:r>
            <a:r>
              <a:rPr lang="en-US" b="0" i="0" u="none" strike="noStrike" dirty="0" err="1">
                <a:solidFill>
                  <a:srgbClr val="000000"/>
                </a:solidFill>
                <a:effectLst/>
              </a:rPr>
              <a:t>ancak</a:t>
            </a:r>
            <a:r>
              <a:rPr lang="en-US" b="0" i="0" u="none" strike="noStrike" dirty="0">
                <a:solidFill>
                  <a:srgbClr val="000000"/>
                </a:solidFill>
                <a:effectLst/>
              </a:rPr>
              <a:t> </a:t>
            </a:r>
            <a:r>
              <a:rPr lang="en-US" b="0" i="0" u="none" strike="noStrike" dirty="0" err="1">
                <a:solidFill>
                  <a:srgbClr val="000000"/>
                </a:solidFill>
                <a:effectLst/>
              </a:rPr>
              <a:t>diğer</a:t>
            </a:r>
            <a:r>
              <a:rPr lang="en-US" b="0" i="0" u="none" strike="noStrike" dirty="0">
                <a:solidFill>
                  <a:srgbClr val="000000"/>
                </a:solidFill>
                <a:effectLst/>
              </a:rPr>
              <a:t> </a:t>
            </a:r>
            <a:r>
              <a:rPr lang="en-US" b="0" i="0" u="none" strike="noStrike" dirty="0" err="1">
                <a:solidFill>
                  <a:srgbClr val="000000"/>
                </a:solidFill>
                <a:effectLst/>
              </a:rPr>
              <a:t>gezegenlere</a:t>
            </a:r>
            <a:r>
              <a:rPr lang="en-US" b="0" i="0" u="none" strike="noStrike" dirty="0">
                <a:solidFill>
                  <a:srgbClr val="000000"/>
                </a:solidFill>
                <a:effectLst/>
              </a:rPr>
              <a:t> </a:t>
            </a:r>
            <a:r>
              <a:rPr lang="en-US" b="0" i="0" u="none" strike="noStrike" dirty="0" err="1">
                <a:solidFill>
                  <a:srgbClr val="000000"/>
                </a:solidFill>
                <a:effectLst/>
              </a:rPr>
              <a:t>neredeyse</a:t>
            </a:r>
            <a:r>
              <a:rPr lang="en-US" b="0" i="0" u="none" strike="noStrike" dirty="0">
                <a:solidFill>
                  <a:srgbClr val="000000"/>
                </a:solidFill>
                <a:effectLst/>
              </a:rPr>
              <a:t> </a:t>
            </a:r>
            <a:r>
              <a:rPr lang="en-US" b="0" i="0" u="none" strike="noStrike" dirty="0" err="1">
                <a:solidFill>
                  <a:srgbClr val="000000"/>
                </a:solidFill>
                <a:effectLst/>
              </a:rPr>
              <a:t>hiç</a:t>
            </a:r>
            <a:r>
              <a:rPr lang="en-US" b="0" i="0" u="none" strike="noStrike" dirty="0">
                <a:solidFill>
                  <a:srgbClr val="000000"/>
                </a:solidFill>
                <a:effectLst/>
              </a:rPr>
              <a:t> </a:t>
            </a:r>
            <a:r>
              <a:rPr lang="en-US" b="0" i="0" u="none" strike="noStrike" dirty="0" err="1">
                <a:solidFill>
                  <a:srgbClr val="000000"/>
                </a:solidFill>
                <a:effectLst/>
              </a:rPr>
              <a:t>yaklaşmaz</a:t>
            </a:r>
            <a:r>
              <a:rPr lang="en-US" b="0" i="0" u="none" strike="noStrike" dirty="0">
                <a:solidFill>
                  <a:srgbClr val="000000"/>
                </a:solidFill>
                <a:effectLst/>
              </a:rPr>
              <a:t>.</a:t>
            </a:r>
          </a:p>
          <a:p>
            <a:pPr algn="l"/>
            <a:r>
              <a:rPr lang="en-US" b="0" i="0" u="none" strike="noStrike" dirty="0" err="1">
                <a:solidFill>
                  <a:srgbClr val="000000"/>
                </a:solidFill>
                <a:effectLst/>
              </a:rPr>
              <a:t>Şimdi</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yerçekimi</a:t>
            </a:r>
            <a:r>
              <a:rPr lang="en-US" b="0" i="0" u="none" strike="noStrike" dirty="0">
                <a:solidFill>
                  <a:srgbClr val="000000"/>
                </a:solidFill>
                <a:effectLst/>
              </a:rPr>
              <a:t> </a:t>
            </a:r>
            <a:r>
              <a:rPr lang="en-US" b="0" i="0" u="none" strike="noStrike" dirty="0" err="1">
                <a:solidFill>
                  <a:srgbClr val="000000"/>
                </a:solidFill>
                <a:effectLst/>
              </a:rPr>
              <a:t>konseptini</a:t>
            </a:r>
            <a:r>
              <a:rPr lang="en-US" b="0" i="0" u="none" strike="noStrike" dirty="0">
                <a:solidFill>
                  <a:srgbClr val="000000"/>
                </a:solidFill>
                <a:effectLst/>
              </a:rPr>
              <a:t> </a:t>
            </a:r>
            <a:r>
              <a:rPr lang="en-US" b="0" i="0" u="none" strike="noStrike" dirty="0" err="1">
                <a:solidFill>
                  <a:srgbClr val="000000"/>
                </a:solidFill>
                <a:effectLst/>
              </a:rPr>
              <a:t>kelimelere</a:t>
            </a:r>
            <a:r>
              <a:rPr lang="en-US" b="0" i="0" u="none" strike="noStrike" dirty="0">
                <a:solidFill>
                  <a:srgbClr val="000000"/>
                </a:solidFill>
                <a:effectLst/>
              </a:rPr>
              <a:t> </a:t>
            </a:r>
            <a:r>
              <a:rPr lang="en-US" b="0" i="0" u="none" strike="noStrike" dirty="0" err="1">
                <a:solidFill>
                  <a:srgbClr val="000000"/>
                </a:solidFill>
                <a:effectLst/>
              </a:rPr>
              <a:t>uygulayalım</a:t>
            </a:r>
            <a:r>
              <a:rPr lang="en-US" b="0" i="0" u="none" strike="noStrike" dirty="0">
                <a:solidFill>
                  <a:srgbClr val="000000"/>
                </a:solidFill>
                <a:effectLst/>
              </a:rPr>
              <a:t>. "Para" </a:t>
            </a:r>
            <a:r>
              <a:rPr lang="en-US" b="0" i="0" u="none" strike="noStrike" dirty="0" err="1">
                <a:solidFill>
                  <a:srgbClr val="000000"/>
                </a:solidFill>
                <a:effectLst/>
              </a:rPr>
              <a:t>kelimesi</a:t>
            </a:r>
            <a:r>
              <a:rPr lang="en-US" b="0" i="0" u="none" strike="noStrike" dirty="0">
                <a:solidFill>
                  <a:srgbClr val="000000"/>
                </a:solidFill>
                <a:effectLst/>
              </a:rPr>
              <a:t> "</a:t>
            </a:r>
            <a:r>
              <a:rPr lang="en-US" b="0" i="0" u="none" strike="noStrike" dirty="0" err="1">
                <a:solidFill>
                  <a:srgbClr val="000000"/>
                </a:solidFill>
                <a:effectLst/>
              </a:rPr>
              <a:t>banka</a:t>
            </a:r>
            <a:r>
              <a:rPr lang="en-US" b="0" i="0" u="none" strike="noStrike" dirty="0">
                <a:solidFill>
                  <a:srgbClr val="000000"/>
                </a:solidFill>
                <a:effectLst/>
              </a:rPr>
              <a:t>" </a:t>
            </a:r>
            <a:r>
              <a:rPr lang="en-US" b="0" i="0" u="none" strike="noStrike" dirty="0" err="1">
                <a:solidFill>
                  <a:srgbClr val="000000"/>
                </a:solidFill>
                <a:effectLst/>
              </a:rPr>
              <a:t>kelimesine</a:t>
            </a:r>
            <a:r>
              <a:rPr lang="en-US" b="0" i="0" u="none" strike="noStrike" dirty="0">
                <a:solidFill>
                  <a:srgbClr val="000000"/>
                </a:solidFill>
                <a:effectLst/>
              </a:rPr>
              <a:t> </a:t>
            </a:r>
            <a:r>
              <a:rPr lang="en-US" b="0" i="0" u="none" strike="noStrike" dirty="0" err="1">
                <a:solidFill>
                  <a:srgbClr val="000000"/>
                </a:solidFill>
                <a:effectLst/>
              </a:rPr>
              <a:t>yakın</a:t>
            </a:r>
            <a:r>
              <a:rPr lang="en-US" b="0" i="0" u="none" strike="noStrike" dirty="0">
                <a:solidFill>
                  <a:srgbClr val="000000"/>
                </a:solidFill>
                <a:effectLst/>
              </a:rPr>
              <a:t>, </a:t>
            </a:r>
            <a:r>
              <a:rPr lang="en-US" b="0" i="0" u="none" strike="noStrike" dirty="0" err="1">
                <a:solidFill>
                  <a:srgbClr val="000000"/>
                </a:solidFill>
                <a:effectLst/>
              </a:rPr>
              <a:t>ancak</a:t>
            </a:r>
            <a:r>
              <a:rPr lang="en-US" b="0" i="0" u="none" strike="noStrike" dirty="0">
                <a:solidFill>
                  <a:srgbClr val="000000"/>
                </a:solidFill>
                <a:effectLst/>
              </a:rPr>
              <a:t> "</a:t>
            </a:r>
            <a:r>
              <a:rPr lang="en-US" b="0" i="0" u="none" strike="noStrike" dirty="0" err="1">
                <a:solidFill>
                  <a:srgbClr val="000000"/>
                </a:solidFill>
                <a:effectLst/>
              </a:rPr>
              <a:t>içinde</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orada</a:t>
            </a:r>
            <a:r>
              <a:rPr lang="en-US" b="0" i="0" u="none" strike="noStrike" dirty="0">
                <a:solidFill>
                  <a:srgbClr val="000000"/>
                </a:solidFill>
                <a:effectLst/>
              </a:rPr>
              <a:t>"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kelimeler</a:t>
            </a:r>
            <a:r>
              <a:rPr lang="en-US" b="0" i="0" u="none" strike="noStrike" dirty="0">
                <a:solidFill>
                  <a:srgbClr val="000000"/>
                </a:solidFill>
                <a:effectLst/>
              </a:rPr>
              <a:t> </a:t>
            </a:r>
            <a:r>
              <a:rPr lang="en-US" b="0" i="0" u="none" strike="noStrike" dirty="0" err="1">
                <a:solidFill>
                  <a:srgbClr val="000000"/>
                </a:solidFill>
                <a:effectLst/>
              </a:rPr>
              <a:t>uzakta</a:t>
            </a:r>
            <a:r>
              <a:rPr lang="en-US" b="0" i="0" u="none" strike="noStrike" dirty="0">
                <a:solidFill>
                  <a:srgbClr val="000000"/>
                </a:solidFill>
                <a:effectLst/>
              </a:rPr>
              <a:t>. Bu </a:t>
            </a:r>
            <a:r>
              <a:rPr lang="en-US" b="0" i="0" u="none" strike="noStrike" dirty="0" err="1">
                <a:solidFill>
                  <a:srgbClr val="000000"/>
                </a:solidFill>
                <a:effectLst/>
              </a:rPr>
              <a:t>durumda</a:t>
            </a:r>
            <a:r>
              <a:rPr lang="en-US" b="0" i="0" u="none" strike="noStrike" dirty="0">
                <a:solidFill>
                  <a:srgbClr val="000000"/>
                </a:solidFill>
                <a:effectLst/>
              </a:rPr>
              <a:t> "</a:t>
            </a:r>
            <a:r>
              <a:rPr lang="en-US" b="0" i="0" u="none" strike="noStrike" dirty="0" err="1">
                <a:solidFill>
                  <a:srgbClr val="000000"/>
                </a:solidFill>
                <a:effectLst/>
              </a:rPr>
              <a:t>banka</a:t>
            </a:r>
            <a:r>
              <a:rPr lang="en-US" b="0" i="0" u="none" strike="noStrike" dirty="0">
                <a:solidFill>
                  <a:srgbClr val="000000"/>
                </a:solidFill>
                <a:effectLst/>
              </a:rPr>
              <a:t>" </a:t>
            </a:r>
            <a:r>
              <a:rPr lang="en-US" b="0" i="0" u="none" strike="noStrike" dirty="0" err="1">
                <a:solidFill>
                  <a:srgbClr val="000000"/>
                </a:solidFill>
                <a:effectLst/>
              </a:rPr>
              <a:t>kelimesi</a:t>
            </a:r>
            <a:r>
              <a:rPr lang="en-US" b="0" i="0" u="none" strike="noStrike" dirty="0">
                <a:solidFill>
                  <a:srgbClr val="000000"/>
                </a:solidFill>
                <a:effectLst/>
              </a:rPr>
              <a:t> "para" </a:t>
            </a:r>
            <a:r>
              <a:rPr lang="en-US" b="0" i="0" u="none" strike="noStrike" dirty="0" err="1">
                <a:solidFill>
                  <a:srgbClr val="000000"/>
                </a:solidFill>
                <a:effectLst/>
              </a:rPr>
              <a:t>kelimesine</a:t>
            </a:r>
            <a:r>
              <a:rPr lang="en-US" b="0" i="0" u="none" strike="noStrike" dirty="0">
                <a:solidFill>
                  <a:srgbClr val="000000"/>
                </a:solidFill>
                <a:effectLst/>
              </a:rPr>
              <a:t> </a:t>
            </a:r>
            <a:r>
              <a:rPr lang="en-US" b="0" i="0" u="none" strike="noStrike" dirty="0" err="1">
                <a:solidFill>
                  <a:srgbClr val="000000"/>
                </a:solidFill>
                <a:effectLst/>
              </a:rPr>
              <a:t>doğru</a:t>
            </a:r>
            <a:r>
              <a:rPr lang="en-US" b="0" i="0" u="none" strike="noStrike" dirty="0">
                <a:solidFill>
                  <a:srgbClr val="000000"/>
                </a:solidFill>
                <a:effectLst/>
              </a:rPr>
              <a:t> </a:t>
            </a:r>
            <a:r>
              <a:rPr lang="en-US" b="0" i="0" u="none" strike="noStrike" dirty="0" err="1">
                <a:solidFill>
                  <a:srgbClr val="000000"/>
                </a:solidFill>
                <a:effectLst/>
              </a:rPr>
              <a:t>çekilir</a:t>
            </a:r>
            <a:r>
              <a:rPr lang="en-US" b="0" i="0" u="none" strike="noStrike" dirty="0">
                <a:solidFill>
                  <a:srgbClr val="000000"/>
                </a:solidFill>
                <a:effectLst/>
              </a:rPr>
              <a:t>, </a:t>
            </a:r>
            <a:r>
              <a:rPr lang="en-US" b="0" i="0" u="none" strike="noStrike" dirty="0" err="1">
                <a:solidFill>
                  <a:srgbClr val="000000"/>
                </a:solidFill>
                <a:effectLst/>
              </a:rPr>
              <a:t>ancak</a:t>
            </a:r>
            <a:r>
              <a:rPr lang="en-US" b="0" i="0" u="none" strike="noStrike" dirty="0">
                <a:solidFill>
                  <a:srgbClr val="000000"/>
                </a:solidFill>
                <a:effectLst/>
              </a:rPr>
              <a:t> "</a:t>
            </a:r>
            <a:r>
              <a:rPr lang="en-US" b="0" i="0" u="none" strike="noStrike" dirty="0" err="1">
                <a:solidFill>
                  <a:srgbClr val="000000"/>
                </a:solidFill>
                <a:effectLst/>
              </a:rPr>
              <a:t>içinde</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orada</a:t>
            </a:r>
            <a:r>
              <a:rPr lang="en-US" b="0" i="0" u="none" strike="noStrike" dirty="0">
                <a:solidFill>
                  <a:srgbClr val="000000"/>
                </a:solidFill>
                <a:effectLst/>
              </a:rPr>
              <a:t>" </a:t>
            </a:r>
            <a:r>
              <a:rPr lang="en-US" b="0" i="0" u="none" strike="noStrike" dirty="0" err="1">
                <a:solidFill>
                  <a:srgbClr val="000000"/>
                </a:solidFill>
                <a:effectLst/>
              </a:rPr>
              <a:t>kelimelerine</a:t>
            </a:r>
            <a:r>
              <a:rPr lang="en-US" b="0" i="0" u="none" strike="noStrike" dirty="0">
                <a:solidFill>
                  <a:srgbClr val="000000"/>
                </a:solidFill>
                <a:effectLst/>
              </a:rPr>
              <a:t> </a:t>
            </a:r>
            <a:r>
              <a:rPr lang="en-US" b="0" i="0" u="none" strike="noStrike" dirty="0" err="1">
                <a:solidFill>
                  <a:srgbClr val="000000"/>
                </a:solidFill>
                <a:effectLst/>
              </a:rPr>
              <a:t>doğru</a:t>
            </a:r>
            <a:r>
              <a:rPr lang="en-US" b="0" i="0" u="none" strike="noStrike" dirty="0">
                <a:solidFill>
                  <a:srgbClr val="000000"/>
                </a:solidFill>
                <a:effectLst/>
              </a:rPr>
              <a:t> </a:t>
            </a:r>
            <a:r>
              <a:rPr lang="en-US" b="0" i="0" u="none" strike="noStrike" dirty="0" err="1">
                <a:solidFill>
                  <a:srgbClr val="000000"/>
                </a:solidFill>
                <a:effectLst/>
              </a:rPr>
              <a:t>neredeyse</a:t>
            </a:r>
            <a:r>
              <a:rPr lang="en-US" b="0" i="0" u="none" strike="noStrike" dirty="0">
                <a:solidFill>
                  <a:srgbClr val="000000"/>
                </a:solidFill>
                <a:effectLst/>
              </a:rPr>
              <a:t> </a:t>
            </a:r>
            <a:r>
              <a:rPr lang="en-US" b="0" i="0" u="none" strike="noStrike" dirty="0" err="1">
                <a:solidFill>
                  <a:srgbClr val="000000"/>
                </a:solidFill>
                <a:effectLst/>
              </a:rPr>
              <a:t>hiç</a:t>
            </a:r>
            <a:r>
              <a:rPr lang="en-US" b="0" i="0" u="none" strike="noStrike" dirty="0">
                <a:solidFill>
                  <a:srgbClr val="000000"/>
                </a:solidFill>
                <a:effectLst/>
              </a:rPr>
              <a:t> </a:t>
            </a:r>
            <a:r>
              <a:rPr lang="en-US" b="0" i="0" u="none" strike="noStrike" dirty="0" err="1">
                <a:solidFill>
                  <a:srgbClr val="000000"/>
                </a:solidFill>
                <a:effectLst/>
              </a:rPr>
              <a:t>çekilmez</a:t>
            </a:r>
            <a:r>
              <a:rPr lang="en-US" b="0" i="0" u="none" strike="noStrike" dirty="0">
                <a:solidFill>
                  <a:srgbClr val="000000"/>
                </a:solidFill>
                <a:effectLst/>
              </a:rPr>
              <a:t>. Yani, </a:t>
            </a:r>
            <a:r>
              <a:rPr lang="en-US" b="0" i="0" u="none" strike="noStrike" dirty="0" err="1">
                <a:solidFill>
                  <a:srgbClr val="000000"/>
                </a:solidFill>
                <a:effectLst/>
              </a:rPr>
              <a:t>dikkat</a:t>
            </a:r>
            <a:r>
              <a:rPr lang="en-US" b="0" i="0" u="none" strike="noStrike" dirty="0">
                <a:solidFill>
                  <a:srgbClr val="000000"/>
                </a:solidFill>
                <a:effectLst/>
              </a:rPr>
              <a:t> </a:t>
            </a:r>
            <a:r>
              <a:rPr lang="en-US" b="0" i="0" u="none" strike="noStrike" dirty="0" err="1">
                <a:solidFill>
                  <a:srgbClr val="000000"/>
                </a:solidFill>
                <a:effectLst/>
              </a:rPr>
              <a:t>mekanizması</a:t>
            </a:r>
            <a:r>
              <a:rPr lang="en-US" b="0" i="0" u="none" strike="noStrike" dirty="0">
                <a:solidFill>
                  <a:srgbClr val="000000"/>
                </a:solidFill>
                <a:effectLst/>
              </a:rPr>
              <a:t> </a:t>
            </a:r>
            <a:r>
              <a:rPr lang="en-US" b="0" i="0" u="none" strike="noStrike" dirty="0" err="1">
                <a:solidFill>
                  <a:srgbClr val="000000"/>
                </a:solidFill>
                <a:effectLst/>
              </a:rPr>
              <a:t>sayesinde</a:t>
            </a:r>
            <a:r>
              <a:rPr lang="en-US" b="0" i="0" u="none" strike="noStrike" dirty="0">
                <a:solidFill>
                  <a:srgbClr val="000000"/>
                </a:solidFill>
                <a:effectLst/>
              </a:rPr>
              <a:t> "</a:t>
            </a:r>
            <a:r>
              <a:rPr lang="en-US" b="0" i="0" u="none" strike="noStrike" dirty="0" err="1">
                <a:solidFill>
                  <a:srgbClr val="000000"/>
                </a:solidFill>
                <a:effectLst/>
              </a:rPr>
              <a:t>banka</a:t>
            </a:r>
            <a:r>
              <a:rPr lang="en-US" b="0" i="0" u="none" strike="noStrike" dirty="0">
                <a:solidFill>
                  <a:srgbClr val="000000"/>
                </a:solidFill>
                <a:effectLst/>
              </a:rPr>
              <a:t>" </a:t>
            </a:r>
            <a:r>
              <a:rPr lang="en-US" b="0" i="0" u="none" strike="noStrike" dirty="0" err="1">
                <a:solidFill>
                  <a:srgbClr val="000000"/>
                </a:solidFill>
                <a:effectLst/>
              </a:rPr>
              <a:t>kelimesi</a:t>
            </a:r>
            <a:r>
              <a:rPr lang="en-US" b="0" i="0" u="none" strike="noStrike" dirty="0">
                <a:solidFill>
                  <a:srgbClr val="000000"/>
                </a:solidFill>
                <a:effectLst/>
              </a:rPr>
              <a:t> "para" </a:t>
            </a:r>
            <a:r>
              <a:rPr lang="en-US" b="0" i="0" u="none" strike="noStrike" dirty="0" err="1">
                <a:solidFill>
                  <a:srgbClr val="000000"/>
                </a:solidFill>
                <a:effectLst/>
              </a:rPr>
              <a:t>kelimesine</a:t>
            </a:r>
            <a:r>
              <a:rPr lang="en-US" b="0" i="0" u="none" strike="noStrike" dirty="0">
                <a:solidFill>
                  <a:srgbClr val="000000"/>
                </a:solidFill>
                <a:effectLst/>
              </a:rPr>
              <a:t> </a:t>
            </a:r>
            <a:r>
              <a:rPr lang="en-US" b="0" i="0" u="none" strike="noStrike" dirty="0" err="1">
                <a:solidFill>
                  <a:srgbClr val="000000"/>
                </a:solidFill>
                <a:effectLst/>
              </a:rPr>
              <a:t>doğru</a:t>
            </a:r>
            <a:r>
              <a:rPr lang="en-US" b="0" i="0" u="none" strike="noStrike" dirty="0">
                <a:solidFill>
                  <a:srgbClr val="000000"/>
                </a:solidFill>
                <a:effectLst/>
              </a:rPr>
              <a:t> </a:t>
            </a:r>
            <a:r>
              <a:rPr lang="en-US" b="0" i="0" u="none" strike="noStrike" dirty="0" err="1">
                <a:solidFill>
                  <a:srgbClr val="000000"/>
                </a:solidFill>
                <a:effectLst/>
              </a:rPr>
              <a:t>gravitasyon</a:t>
            </a:r>
            <a:r>
              <a:rPr lang="en-US" b="0" i="0" u="none" strike="noStrike" dirty="0">
                <a:solidFill>
                  <a:srgbClr val="000000"/>
                </a:solidFill>
                <a:effectLst/>
              </a:rPr>
              <a:t> </a:t>
            </a:r>
            <a:r>
              <a:rPr lang="en-US" b="0" i="0" u="none" strike="noStrike" dirty="0" err="1">
                <a:solidFill>
                  <a:srgbClr val="000000"/>
                </a:solidFill>
                <a:effectLst/>
              </a:rPr>
              <a:t>yapar</a:t>
            </a:r>
            <a:r>
              <a:rPr lang="en-US" b="0" i="0" u="none" strike="noStrike" dirty="0">
                <a:solidFill>
                  <a:srgbClr val="000000"/>
                </a:solidFill>
                <a:effectLst/>
              </a:rPr>
              <a:t>.</a:t>
            </a:r>
          </a:p>
        </p:txBody>
      </p:sp>
      <p:sp>
        <p:nvSpPr>
          <p:cNvPr id="4" name="Slide Number Placeholder 3">
            <a:extLst>
              <a:ext uri="{FF2B5EF4-FFF2-40B4-BE49-F238E27FC236}">
                <a16:creationId xmlns:a16="http://schemas.microsoft.com/office/drawing/2014/main" id="{FF9180DD-23B5-37EB-53FA-A882A3B1B4A1}"/>
              </a:ext>
            </a:extLst>
          </p:cNvPr>
          <p:cNvSpPr>
            <a:spLocks noGrp="1"/>
          </p:cNvSpPr>
          <p:nvPr>
            <p:ph type="sldNum" sz="quarter" idx="10"/>
          </p:nvPr>
        </p:nvSpPr>
        <p:spPr/>
        <p:txBody>
          <a:bodyPr/>
          <a:lstStyle/>
          <a:p>
            <a:fld id="{78DB07BF-2576-D140-9F34-ADCACCA99E93}" type="slidenum">
              <a:rPr lang="en-US" smtClean="0"/>
              <a:t>33</a:t>
            </a:fld>
            <a:endParaRPr lang="en-US"/>
          </a:p>
        </p:txBody>
      </p:sp>
    </p:spTree>
    <p:extLst>
      <p:ext uri="{BB962C8B-B14F-4D97-AF65-F5344CB8AC3E}">
        <p14:creationId xmlns:p14="http://schemas.microsoft.com/office/powerpoint/2010/main" val="2899982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83D33-1285-C3FA-FA3C-251132380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44EC3-B904-899A-A7CB-1D85C7478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F7806A-618D-CFB3-E2EF-B97D2981F2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8A7EDF-87AE-97AF-2B1F-28A5EA96088F}"/>
              </a:ext>
            </a:extLst>
          </p:cNvPr>
          <p:cNvSpPr>
            <a:spLocks noGrp="1"/>
          </p:cNvSpPr>
          <p:nvPr>
            <p:ph type="sldNum" sz="quarter" idx="10"/>
          </p:nvPr>
        </p:nvSpPr>
        <p:spPr/>
        <p:txBody>
          <a:bodyPr/>
          <a:lstStyle/>
          <a:p>
            <a:fld id="{78DB07BF-2576-D140-9F34-ADCACCA99E93}" type="slidenum">
              <a:rPr lang="en-US" smtClean="0"/>
              <a:t>34</a:t>
            </a:fld>
            <a:endParaRPr lang="en-US"/>
          </a:p>
        </p:txBody>
      </p:sp>
    </p:spTree>
    <p:extLst>
      <p:ext uri="{BB962C8B-B14F-4D97-AF65-F5344CB8AC3E}">
        <p14:creationId xmlns:p14="http://schemas.microsoft.com/office/powerpoint/2010/main" val="2518782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C838C-26B1-B964-C35B-B2321FF85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B5ABE-6261-0C54-B38C-F385A8448D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69B47-D367-5BEA-6A6A-D2EAEEBF7E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9E8B69-81FE-6159-59D1-E2D8BABB89E5}"/>
              </a:ext>
            </a:extLst>
          </p:cNvPr>
          <p:cNvSpPr>
            <a:spLocks noGrp="1"/>
          </p:cNvSpPr>
          <p:nvPr>
            <p:ph type="sldNum" sz="quarter" idx="10"/>
          </p:nvPr>
        </p:nvSpPr>
        <p:spPr/>
        <p:txBody>
          <a:bodyPr/>
          <a:lstStyle/>
          <a:p>
            <a:fld id="{78DB07BF-2576-D140-9F34-ADCACCA99E93}" type="slidenum">
              <a:rPr lang="en-US" smtClean="0"/>
              <a:t>35</a:t>
            </a:fld>
            <a:endParaRPr lang="en-US"/>
          </a:p>
        </p:txBody>
      </p:sp>
    </p:spTree>
    <p:extLst>
      <p:ext uri="{BB962C8B-B14F-4D97-AF65-F5344CB8AC3E}">
        <p14:creationId xmlns:p14="http://schemas.microsoft.com/office/powerpoint/2010/main" val="540306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DABC3-7674-57E3-D6CB-CBAD8A0F72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ECE14-90F4-130A-D905-CDAB11EFB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750CD-C0D1-ACDB-2CBC-BB311D1145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58A14E-1733-BF80-43BD-C8901BDEF408}"/>
              </a:ext>
            </a:extLst>
          </p:cNvPr>
          <p:cNvSpPr>
            <a:spLocks noGrp="1"/>
          </p:cNvSpPr>
          <p:nvPr>
            <p:ph type="sldNum" sz="quarter" idx="10"/>
          </p:nvPr>
        </p:nvSpPr>
        <p:spPr/>
        <p:txBody>
          <a:bodyPr/>
          <a:lstStyle/>
          <a:p>
            <a:fld id="{78DB07BF-2576-D140-9F34-ADCACCA99E93}" type="slidenum">
              <a:rPr lang="en-US" smtClean="0"/>
              <a:t>36</a:t>
            </a:fld>
            <a:endParaRPr lang="en-US"/>
          </a:p>
        </p:txBody>
      </p:sp>
    </p:spTree>
    <p:extLst>
      <p:ext uri="{BB962C8B-B14F-4D97-AF65-F5344CB8AC3E}">
        <p14:creationId xmlns:p14="http://schemas.microsoft.com/office/powerpoint/2010/main" val="1916055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E5CAB-EF76-81E2-1D01-4E6C25B75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4D716-B5A7-7CB9-5FA5-455EAA4760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64525E-7C77-51EE-04E6-361B820A65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4221CA-4DB8-7BFE-8EB2-650960489FC9}"/>
              </a:ext>
            </a:extLst>
          </p:cNvPr>
          <p:cNvSpPr>
            <a:spLocks noGrp="1"/>
          </p:cNvSpPr>
          <p:nvPr>
            <p:ph type="sldNum" sz="quarter" idx="10"/>
          </p:nvPr>
        </p:nvSpPr>
        <p:spPr/>
        <p:txBody>
          <a:bodyPr/>
          <a:lstStyle/>
          <a:p>
            <a:fld id="{78DB07BF-2576-D140-9F34-ADCACCA99E93}" type="slidenum">
              <a:rPr lang="en-US" smtClean="0"/>
              <a:t>37</a:t>
            </a:fld>
            <a:endParaRPr lang="en-US"/>
          </a:p>
        </p:txBody>
      </p:sp>
    </p:spTree>
    <p:extLst>
      <p:ext uri="{BB962C8B-B14F-4D97-AF65-F5344CB8AC3E}">
        <p14:creationId xmlns:p14="http://schemas.microsoft.com/office/powerpoint/2010/main" val="2724781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u="none" strike="noStrike" dirty="0" err="1">
                <a:solidFill>
                  <a:srgbClr val="000000"/>
                </a:solidFill>
                <a:effectLst/>
              </a:rPr>
              <a:t>Temel</a:t>
            </a:r>
            <a:r>
              <a:rPr lang="en-US" b="1" i="0" u="none" strike="noStrike" dirty="0">
                <a:solidFill>
                  <a:srgbClr val="000000"/>
                </a:solidFill>
                <a:effectLst/>
              </a:rPr>
              <a:t> </a:t>
            </a:r>
            <a:r>
              <a:rPr lang="en-US" b="1" i="0" u="none" strike="noStrike" dirty="0" err="1">
                <a:solidFill>
                  <a:srgbClr val="000000"/>
                </a:solidFill>
                <a:effectLst/>
              </a:rPr>
              <a:t>Sorular</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bağlamını</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iyi </a:t>
            </a:r>
            <a:r>
              <a:rPr lang="en-US" b="0" i="0" u="none" strike="noStrike" dirty="0" err="1">
                <a:solidFill>
                  <a:srgbClr val="000000"/>
                </a:solidFill>
                <a:effectLst/>
              </a:rPr>
              <a:t>nasıl</a:t>
            </a:r>
            <a:r>
              <a:rPr lang="en-US" b="0" i="0" u="none" strike="noStrike" dirty="0">
                <a:solidFill>
                  <a:srgbClr val="000000"/>
                </a:solidFill>
                <a:effectLst/>
              </a:rPr>
              <a:t> </a:t>
            </a:r>
            <a:r>
              <a:rPr lang="en-US" b="0" i="0" u="none" strike="noStrike" dirty="0" err="1">
                <a:solidFill>
                  <a:srgbClr val="000000"/>
                </a:solidFill>
                <a:effectLst/>
              </a:rPr>
              <a:t>anlayabiliriz</a:t>
            </a:r>
            <a:r>
              <a:rPr lang="en-US" b="0" i="0" u="none" strike="noStrike" dirty="0">
                <a:solidFill>
                  <a:srgbClr val="000000"/>
                </a:solidFill>
                <a:effectLst/>
              </a:rPr>
              <a:t>?</a:t>
            </a:r>
          </a:p>
          <a:p>
            <a:pPr marL="742950" lvl="1" indent="-285750" algn="l">
              <a:buFont typeface="Arial" panose="020B0604020202020204" pitchFamily="34" charset="0"/>
              <a:buChar char="•"/>
            </a:pPr>
            <a:r>
              <a:rPr lang="en-US" b="0" i="0" u="none" strike="noStrike" dirty="0" err="1">
                <a:solidFill>
                  <a:srgbClr val="000000"/>
                </a:solidFill>
                <a:effectLst/>
              </a:rPr>
              <a:t>İşlemleri</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hızlı</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verimli</a:t>
            </a:r>
            <a:r>
              <a:rPr lang="en-US" b="0" i="0" u="none" strike="noStrike" dirty="0">
                <a:solidFill>
                  <a:srgbClr val="000000"/>
                </a:solidFill>
                <a:effectLst/>
              </a:rPr>
              <a:t> </a:t>
            </a:r>
            <a:r>
              <a:rPr lang="en-US" b="0" i="0" u="none" strike="noStrike" dirty="0" err="1">
                <a:solidFill>
                  <a:srgbClr val="000000"/>
                </a:solidFill>
                <a:effectLst/>
              </a:rPr>
              <a:t>nasıl</a:t>
            </a:r>
            <a:r>
              <a:rPr lang="en-US" b="0" i="0" u="none" strike="noStrike" dirty="0">
                <a:solidFill>
                  <a:srgbClr val="000000"/>
                </a:solidFill>
                <a:effectLst/>
              </a:rPr>
              <a:t> </a:t>
            </a:r>
            <a:r>
              <a:rPr lang="en-US" b="0" i="0" u="none" strike="noStrike" dirty="0" err="1">
                <a:solidFill>
                  <a:srgbClr val="000000"/>
                </a:solidFill>
                <a:effectLst/>
              </a:rPr>
              <a:t>yapabiliriz</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err="1">
                <a:solidFill>
                  <a:srgbClr val="000000"/>
                </a:solidFill>
                <a:effectLst/>
              </a:rPr>
              <a:t>Transformers'ın</a:t>
            </a:r>
            <a:r>
              <a:rPr lang="en-US" b="1" i="0" u="none" strike="noStrike" dirty="0">
                <a:solidFill>
                  <a:srgbClr val="000000"/>
                </a:solidFill>
                <a:effectLst/>
              </a:rPr>
              <a:t> </a:t>
            </a:r>
            <a:r>
              <a:rPr lang="en-US" b="1" i="0" u="none" strike="noStrike" dirty="0" err="1">
                <a:solidFill>
                  <a:srgbClr val="000000"/>
                </a:solidFill>
                <a:effectLst/>
              </a:rPr>
              <a:t>Kilit</a:t>
            </a:r>
            <a:r>
              <a:rPr lang="en-US" b="1" i="0" u="none" strike="noStrike" dirty="0">
                <a:solidFill>
                  <a:srgbClr val="000000"/>
                </a:solidFill>
                <a:effectLst/>
              </a:rPr>
              <a:t> </a:t>
            </a:r>
            <a:r>
              <a:rPr lang="en-US" b="1" i="0" u="none" strike="noStrike" dirty="0" err="1">
                <a:solidFill>
                  <a:srgbClr val="000000"/>
                </a:solidFill>
                <a:effectLst/>
              </a:rPr>
              <a:t>Fikirleri</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err="1">
                <a:solidFill>
                  <a:srgbClr val="000000"/>
                </a:solidFill>
                <a:effectLst/>
              </a:rPr>
              <a:t>Sıralı</a:t>
            </a:r>
            <a:r>
              <a:rPr lang="en-US" b="1" i="0" u="none" strike="noStrike" dirty="0">
                <a:solidFill>
                  <a:srgbClr val="000000"/>
                </a:solidFill>
                <a:effectLst/>
              </a:rPr>
              <a:t> </a:t>
            </a:r>
            <a:r>
              <a:rPr lang="en-US" b="1" i="0" u="none" strike="noStrike" dirty="0" err="1">
                <a:solidFill>
                  <a:srgbClr val="000000"/>
                </a:solidFill>
                <a:effectLst/>
              </a:rPr>
              <a:t>işleme</a:t>
            </a:r>
            <a:r>
              <a:rPr lang="en-US" b="1" i="0" u="none" strike="noStrike" dirty="0">
                <a:solidFill>
                  <a:srgbClr val="000000"/>
                </a:solidFill>
                <a:effectLst/>
              </a:rPr>
              <a:t> </a:t>
            </a:r>
            <a:r>
              <a:rPr lang="en-US" b="1" i="0" u="none" strike="noStrike" dirty="0" err="1">
                <a:solidFill>
                  <a:srgbClr val="000000"/>
                </a:solidFill>
                <a:effectLst/>
              </a:rPr>
              <a:t>yerine</a:t>
            </a:r>
            <a:r>
              <a:rPr lang="en-US" b="1" i="0" u="none" strike="noStrike" dirty="0">
                <a:solidFill>
                  <a:srgbClr val="000000"/>
                </a:solidFill>
                <a:effectLst/>
              </a:rPr>
              <a:t> </a:t>
            </a:r>
            <a:r>
              <a:rPr lang="en-US" b="1" i="0" u="none" strike="noStrike" dirty="0" err="1">
                <a:solidFill>
                  <a:srgbClr val="000000"/>
                </a:solidFill>
                <a:effectLst/>
              </a:rPr>
              <a:t>paralel</a:t>
            </a:r>
            <a:r>
              <a:rPr lang="en-US" b="1" i="0" u="none" strike="noStrike" dirty="0">
                <a:solidFill>
                  <a:srgbClr val="000000"/>
                </a:solidFill>
                <a:effectLst/>
              </a:rPr>
              <a:t> </a:t>
            </a:r>
            <a:r>
              <a:rPr lang="en-US" b="1" i="0" u="none" strike="noStrike" dirty="0" err="1">
                <a:solidFill>
                  <a:srgbClr val="000000"/>
                </a:solidFill>
                <a:effectLst/>
              </a:rPr>
              <a:t>işleme</a:t>
            </a:r>
            <a:r>
              <a:rPr lang="en-US" b="1" i="0" u="none" strike="noStrike" dirty="0">
                <a:solidFill>
                  <a:srgbClr val="000000"/>
                </a:solidFill>
                <a:effectLst/>
              </a:rPr>
              <a: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err="1">
                <a:solidFill>
                  <a:srgbClr val="000000"/>
                </a:solidFill>
                <a:effectLst/>
              </a:rPr>
              <a:t>Kelimeler</a:t>
            </a:r>
            <a:r>
              <a:rPr lang="en-US" b="0" i="0" u="none" strike="noStrike" dirty="0">
                <a:solidFill>
                  <a:srgbClr val="000000"/>
                </a:solidFill>
                <a:effectLst/>
              </a:rPr>
              <a:t> </a:t>
            </a:r>
            <a:r>
              <a:rPr lang="en-US" b="0" i="0" u="none" strike="noStrike" dirty="0" err="1">
                <a:solidFill>
                  <a:srgbClr val="000000"/>
                </a:solidFill>
                <a:effectLst/>
              </a:rPr>
              <a:t>arasındaki</a:t>
            </a:r>
            <a:r>
              <a:rPr lang="en-US" b="0" i="0" u="none" strike="noStrike" dirty="0">
                <a:solidFill>
                  <a:srgbClr val="000000"/>
                </a:solidFill>
                <a:effectLst/>
              </a:rPr>
              <a:t> </a:t>
            </a:r>
            <a:r>
              <a:rPr lang="en-US" b="0" i="0" u="none" strike="noStrike" dirty="0" err="1">
                <a:solidFill>
                  <a:srgbClr val="000000"/>
                </a:solidFill>
                <a:effectLst/>
              </a:rPr>
              <a:t>ilişkileri</a:t>
            </a:r>
            <a:r>
              <a:rPr lang="en-US" b="0" i="0" u="none" strike="noStrike" dirty="0">
                <a:solidFill>
                  <a:srgbClr val="000000"/>
                </a:solidFill>
                <a:effectLst/>
              </a:rPr>
              <a:t> (</a:t>
            </a:r>
            <a:r>
              <a:rPr lang="en-US" b="0" i="0" u="none" strike="noStrike" dirty="0" err="1">
                <a:solidFill>
                  <a:srgbClr val="000000"/>
                </a:solidFill>
                <a:effectLst/>
              </a:rPr>
              <a:t>bağımlılıkları</a:t>
            </a:r>
            <a:r>
              <a:rPr lang="en-US" b="0" i="0" u="none" strike="noStrike" dirty="0">
                <a:solidFill>
                  <a:srgbClr val="000000"/>
                </a:solidFill>
                <a:effectLst/>
              </a:rPr>
              <a:t>) </a:t>
            </a:r>
            <a:r>
              <a:rPr lang="en-US" b="0" i="0" u="none" strike="noStrike" dirty="0" err="1">
                <a:solidFill>
                  <a:srgbClr val="000000"/>
                </a:solidFill>
                <a:effectLst/>
              </a:rPr>
              <a:t>modellemek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1" i="0" u="none" strike="noStrike" dirty="0">
                <a:solidFill>
                  <a:srgbClr val="000000"/>
                </a:solidFill>
                <a:effectLst/>
              </a:rPr>
              <a:t>attention (</a:t>
            </a:r>
            <a:r>
              <a:rPr lang="en-US" b="1" i="0" u="none" strike="noStrike" dirty="0" err="1">
                <a:solidFill>
                  <a:srgbClr val="000000"/>
                </a:solidFill>
                <a:effectLst/>
              </a:rPr>
              <a:t>dikkat</a:t>
            </a:r>
            <a:r>
              <a:rPr lang="en-US" b="1" i="0" u="none" strike="noStrike" dirty="0">
                <a:solidFill>
                  <a:srgbClr val="000000"/>
                </a:solidFill>
                <a:effectLst/>
              </a:rPr>
              <a:t>) </a:t>
            </a:r>
            <a:r>
              <a:rPr lang="en-US" b="1" i="0" u="none" strike="noStrike" dirty="0" err="1">
                <a:solidFill>
                  <a:srgbClr val="000000"/>
                </a:solidFill>
                <a:effectLst/>
              </a:rPr>
              <a:t>mekanizması</a:t>
            </a:r>
            <a:r>
              <a:rPr lang="en-US" b="1" i="0" u="none" strike="noStrike" dirty="0">
                <a:solidFill>
                  <a:srgbClr val="000000"/>
                </a:solidFill>
                <a:effectLst/>
              </a:rPr>
              <a:t>.</a:t>
            </a:r>
            <a:endParaRPr lang="en-US" b="0" i="0" u="none" strike="noStrike" dirty="0">
              <a:solidFill>
                <a:srgbClr val="000000"/>
              </a:solidFill>
              <a:effectLst/>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38</a:t>
            </a:fld>
            <a:endParaRPr lang="en-US"/>
          </a:p>
        </p:txBody>
      </p:sp>
    </p:spTree>
    <p:extLst>
      <p:ext uri="{BB962C8B-B14F-4D97-AF65-F5344CB8AC3E}">
        <p14:creationId xmlns:p14="http://schemas.microsoft.com/office/powerpoint/2010/main" val="2131746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Position </a:t>
            </a:r>
            <a:r>
              <a:rPr lang="en-US" dirty="0" err="1"/>
              <a:t>embeddingler</a:t>
            </a:r>
            <a:r>
              <a:rPr lang="en-US" dirty="0"/>
              <a:t> de </a:t>
            </a:r>
            <a:r>
              <a:rPr lang="en-US" dirty="0" err="1"/>
              <a:t>ağırlıkları</a:t>
            </a:r>
            <a:r>
              <a:rPr lang="en-US" dirty="0"/>
              <a:t> var </a:t>
            </a:r>
            <a:r>
              <a:rPr lang="en-US" dirty="0" err="1"/>
              <a:t>ve</a:t>
            </a:r>
            <a:r>
              <a:rPr lang="en-US" dirty="0"/>
              <a:t> </a:t>
            </a:r>
            <a:r>
              <a:rPr lang="en-US" dirty="0" err="1"/>
              <a:t>öğreniliyor</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39</a:t>
            </a:fld>
            <a:endParaRPr lang="en-US"/>
          </a:p>
        </p:txBody>
      </p:sp>
    </p:spTree>
    <p:extLst>
      <p:ext uri="{BB962C8B-B14F-4D97-AF65-F5344CB8AC3E}">
        <p14:creationId xmlns:p14="http://schemas.microsoft.com/office/powerpoint/2010/main" val="61960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2537821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999A1-A32D-F8AE-791E-926D314D9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9C2E31-6B38-F1E1-5B18-D0F7368192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7682B-F3D7-A3C6-0D59-B66ADCD85F7B}"/>
              </a:ext>
            </a:extLst>
          </p:cNvPr>
          <p:cNvSpPr>
            <a:spLocks noGrp="1"/>
          </p:cNvSpPr>
          <p:nvPr>
            <p:ph type="body" idx="1"/>
          </p:nvPr>
        </p:nvSpPr>
        <p:spPr/>
        <p:txBody>
          <a:bodyPr/>
          <a:lstStyle/>
          <a:p>
            <a:r>
              <a:rPr lang="en-US" dirty="0" err="1"/>
              <a:t>Aşağıdaki</a:t>
            </a:r>
            <a:r>
              <a:rPr lang="en-US" dirty="0"/>
              <a:t> </a:t>
            </a:r>
            <a:r>
              <a:rPr lang="en-US" dirty="0" err="1"/>
              <a:t>cümlenin</a:t>
            </a:r>
            <a:r>
              <a:rPr lang="en-US" dirty="0"/>
              <a:t> </a:t>
            </a:r>
            <a:r>
              <a:rPr lang="en-US" dirty="0" err="1"/>
              <a:t>çevirmek</a:t>
            </a:r>
            <a:r>
              <a:rPr lang="en-US" dirty="0"/>
              <a:t> </a:t>
            </a:r>
            <a:r>
              <a:rPr lang="en-US" dirty="0" err="1"/>
              <a:t>istediğimiz</a:t>
            </a:r>
            <a:r>
              <a:rPr lang="en-US" dirty="0"/>
              <a:t> </a:t>
            </a:r>
            <a:r>
              <a:rPr lang="en-US" dirty="0" err="1"/>
              <a:t>bir</a:t>
            </a:r>
            <a:r>
              <a:rPr lang="en-US" dirty="0"/>
              <a:t> </a:t>
            </a:r>
            <a:r>
              <a:rPr lang="en-US" dirty="0" err="1"/>
              <a:t>girdi</a:t>
            </a:r>
            <a:r>
              <a:rPr lang="en-US" dirty="0"/>
              <a:t> </a:t>
            </a:r>
            <a:r>
              <a:rPr lang="en-US" dirty="0" err="1"/>
              <a:t>cümlesi</a:t>
            </a:r>
            <a:r>
              <a:rPr lang="en-US" dirty="0"/>
              <a:t> </a:t>
            </a:r>
            <a:r>
              <a:rPr lang="en-US" dirty="0" err="1"/>
              <a:t>olduğunu</a:t>
            </a:r>
            <a:r>
              <a:rPr lang="en-US" dirty="0"/>
              <a:t> </a:t>
            </a:r>
            <a:r>
              <a:rPr lang="en-US" dirty="0" err="1"/>
              <a:t>varsayalım</a:t>
            </a:r>
            <a:r>
              <a:rPr lang="en-US" dirty="0"/>
              <a:t>:</a:t>
            </a:r>
          </a:p>
          <a:p>
            <a:endParaRPr lang="en-US" dirty="0"/>
          </a:p>
          <a:p>
            <a:r>
              <a:rPr lang="en-US" dirty="0"/>
              <a:t>“</a:t>
            </a:r>
            <a:r>
              <a:rPr lang="en-US" dirty="0" err="1"/>
              <a:t>Hayvan</a:t>
            </a:r>
            <a:r>
              <a:rPr lang="en-US" dirty="0"/>
              <a:t> </a:t>
            </a:r>
            <a:r>
              <a:rPr lang="en-US" dirty="0" err="1"/>
              <a:t>karşıdan</a:t>
            </a:r>
            <a:r>
              <a:rPr lang="en-US" dirty="0"/>
              <a:t> </a:t>
            </a:r>
            <a:r>
              <a:rPr lang="en-US" dirty="0" err="1"/>
              <a:t>karşıya</a:t>
            </a:r>
            <a:r>
              <a:rPr lang="en-US" dirty="0"/>
              <a:t> </a:t>
            </a:r>
            <a:r>
              <a:rPr lang="en-US" dirty="0" err="1"/>
              <a:t>geçmedi</a:t>
            </a:r>
            <a:r>
              <a:rPr lang="en-US" dirty="0"/>
              <a:t> </a:t>
            </a:r>
            <a:r>
              <a:rPr lang="en-US" dirty="0" err="1"/>
              <a:t>çünkü</a:t>
            </a:r>
            <a:r>
              <a:rPr lang="en-US" dirty="0"/>
              <a:t> </a:t>
            </a:r>
            <a:r>
              <a:rPr lang="en-US" dirty="0" err="1"/>
              <a:t>çok</a:t>
            </a:r>
            <a:r>
              <a:rPr lang="en-US" dirty="0"/>
              <a:t> </a:t>
            </a:r>
            <a:r>
              <a:rPr lang="en-US" dirty="0" err="1"/>
              <a:t>yorgundu</a:t>
            </a:r>
            <a:r>
              <a:rPr lang="en-US" dirty="0"/>
              <a:t>”</a:t>
            </a:r>
          </a:p>
          <a:p>
            <a:endParaRPr lang="en-US" dirty="0"/>
          </a:p>
          <a:p>
            <a:r>
              <a:rPr lang="en-US" dirty="0"/>
              <a:t>Bu </a:t>
            </a:r>
            <a:r>
              <a:rPr lang="en-US" dirty="0" err="1"/>
              <a:t>cümledeki</a:t>
            </a:r>
            <a:r>
              <a:rPr lang="en-US" dirty="0"/>
              <a:t> “o” ne </a:t>
            </a:r>
            <a:r>
              <a:rPr lang="en-US" dirty="0" err="1"/>
              <a:t>anlama</a:t>
            </a:r>
            <a:r>
              <a:rPr lang="en-US" dirty="0"/>
              <a:t> </a:t>
            </a:r>
            <a:r>
              <a:rPr lang="en-US" dirty="0" err="1"/>
              <a:t>geliyor</a:t>
            </a:r>
            <a:r>
              <a:rPr lang="en-US" dirty="0"/>
              <a:t>? </a:t>
            </a:r>
            <a:r>
              <a:rPr lang="en-US" dirty="0" err="1"/>
              <a:t>Sokağa</a:t>
            </a:r>
            <a:r>
              <a:rPr lang="en-US" dirty="0"/>
              <a:t> </a:t>
            </a:r>
            <a:r>
              <a:rPr lang="en-US" dirty="0" err="1"/>
              <a:t>mı</a:t>
            </a:r>
            <a:r>
              <a:rPr lang="en-US" dirty="0"/>
              <a:t> </a:t>
            </a:r>
            <a:r>
              <a:rPr lang="en-US" dirty="0" err="1"/>
              <a:t>yoksa</a:t>
            </a:r>
            <a:r>
              <a:rPr lang="en-US" dirty="0"/>
              <a:t> </a:t>
            </a:r>
            <a:r>
              <a:rPr lang="en-US" dirty="0" err="1"/>
              <a:t>hayvana</a:t>
            </a:r>
            <a:r>
              <a:rPr lang="en-US" dirty="0"/>
              <a:t> </a:t>
            </a:r>
            <a:r>
              <a:rPr lang="en-US" dirty="0" err="1"/>
              <a:t>mı</a:t>
            </a:r>
            <a:r>
              <a:rPr lang="en-US" dirty="0"/>
              <a:t> </a:t>
            </a:r>
            <a:r>
              <a:rPr lang="en-US" dirty="0" err="1"/>
              <a:t>atıfta</a:t>
            </a:r>
            <a:r>
              <a:rPr lang="en-US" dirty="0"/>
              <a:t> </a:t>
            </a:r>
            <a:r>
              <a:rPr lang="en-US" dirty="0" err="1"/>
              <a:t>bulunuyor</a:t>
            </a:r>
            <a:r>
              <a:rPr lang="en-US" dirty="0"/>
              <a:t>? Bu </a:t>
            </a:r>
            <a:r>
              <a:rPr lang="en-US" dirty="0" err="1"/>
              <a:t>bir</a:t>
            </a:r>
            <a:r>
              <a:rPr lang="en-US" dirty="0"/>
              <a:t> </a:t>
            </a:r>
            <a:r>
              <a:rPr lang="en-US" dirty="0" err="1"/>
              <a:t>insan</a:t>
            </a:r>
            <a:r>
              <a:rPr lang="en-US" dirty="0"/>
              <a:t> </a:t>
            </a:r>
            <a:r>
              <a:rPr lang="en-US" dirty="0" err="1"/>
              <a:t>için</a:t>
            </a:r>
            <a:r>
              <a:rPr lang="en-US" dirty="0"/>
              <a:t> </a:t>
            </a:r>
            <a:r>
              <a:rPr lang="en-US" dirty="0" err="1"/>
              <a:t>basit</a:t>
            </a:r>
            <a:r>
              <a:rPr lang="en-US" dirty="0"/>
              <a:t> </a:t>
            </a:r>
            <a:r>
              <a:rPr lang="en-US" dirty="0" err="1"/>
              <a:t>bir</a:t>
            </a:r>
            <a:r>
              <a:rPr lang="en-US" dirty="0"/>
              <a:t> </a:t>
            </a:r>
            <a:r>
              <a:rPr lang="en-US" dirty="0" err="1"/>
              <a:t>sorudur</a:t>
            </a:r>
            <a:r>
              <a:rPr lang="en-US" dirty="0"/>
              <a:t>, </a:t>
            </a:r>
            <a:r>
              <a:rPr lang="en-US" dirty="0" err="1"/>
              <a:t>ancak</a:t>
            </a:r>
            <a:r>
              <a:rPr lang="en-US" dirty="0"/>
              <a:t> </a:t>
            </a:r>
            <a:r>
              <a:rPr lang="en-US" dirty="0" err="1"/>
              <a:t>bir</a:t>
            </a:r>
            <a:r>
              <a:rPr lang="en-US" dirty="0"/>
              <a:t> </a:t>
            </a:r>
            <a:r>
              <a:rPr lang="en-US" dirty="0" err="1"/>
              <a:t>algoritma</a:t>
            </a:r>
            <a:r>
              <a:rPr lang="en-US" dirty="0"/>
              <a:t> </a:t>
            </a:r>
            <a:r>
              <a:rPr lang="en-US" dirty="0" err="1"/>
              <a:t>için</a:t>
            </a:r>
            <a:r>
              <a:rPr lang="en-US" dirty="0"/>
              <a:t> o </a:t>
            </a:r>
            <a:r>
              <a:rPr lang="en-US" dirty="0" err="1"/>
              <a:t>kadar</a:t>
            </a:r>
            <a:r>
              <a:rPr lang="en-US" dirty="0"/>
              <a:t> </a:t>
            </a:r>
            <a:r>
              <a:rPr lang="en-US" dirty="0" err="1"/>
              <a:t>basit</a:t>
            </a:r>
            <a:r>
              <a:rPr lang="en-US" dirty="0"/>
              <a:t> </a:t>
            </a:r>
            <a:r>
              <a:rPr lang="en-US" dirty="0" err="1"/>
              <a:t>değildir</a:t>
            </a:r>
            <a:r>
              <a:rPr lang="en-US" dirty="0"/>
              <a:t>.</a:t>
            </a:r>
          </a:p>
          <a:p>
            <a:endParaRPr lang="en-US" dirty="0"/>
          </a:p>
          <a:p>
            <a:r>
              <a:rPr lang="en-US" dirty="0"/>
              <a:t>Model “o” </a:t>
            </a:r>
            <a:r>
              <a:rPr lang="en-US" dirty="0" err="1"/>
              <a:t>kelimesini</a:t>
            </a:r>
            <a:r>
              <a:rPr lang="en-US" dirty="0"/>
              <a:t> </a:t>
            </a:r>
            <a:r>
              <a:rPr lang="en-US" dirty="0" err="1"/>
              <a:t>işlerken</a:t>
            </a:r>
            <a:r>
              <a:rPr lang="en-US" dirty="0"/>
              <a:t>, </a:t>
            </a:r>
            <a:r>
              <a:rPr lang="en-US" dirty="0" err="1"/>
              <a:t>kendi</a:t>
            </a:r>
            <a:r>
              <a:rPr lang="en-US" dirty="0"/>
              <a:t> </a:t>
            </a:r>
            <a:r>
              <a:rPr lang="en-US" dirty="0" err="1"/>
              <a:t>dikkati</a:t>
            </a:r>
            <a:r>
              <a:rPr lang="en-US" dirty="0"/>
              <a:t> “o” </a:t>
            </a:r>
            <a:r>
              <a:rPr lang="en-US" dirty="0" err="1"/>
              <a:t>kelimesini</a:t>
            </a:r>
            <a:r>
              <a:rPr lang="en-US" dirty="0"/>
              <a:t> “</a:t>
            </a:r>
            <a:r>
              <a:rPr lang="en-US" dirty="0" err="1"/>
              <a:t>hayvan</a:t>
            </a:r>
            <a:r>
              <a:rPr lang="en-US" dirty="0"/>
              <a:t>” </a:t>
            </a:r>
            <a:r>
              <a:rPr lang="en-US" dirty="0" err="1"/>
              <a:t>ile</a:t>
            </a:r>
            <a:r>
              <a:rPr lang="en-US" dirty="0"/>
              <a:t> </a:t>
            </a:r>
            <a:r>
              <a:rPr lang="en-US" dirty="0" err="1"/>
              <a:t>ilişkilendirmesini</a:t>
            </a:r>
            <a:r>
              <a:rPr lang="en-US" dirty="0"/>
              <a:t> </a:t>
            </a:r>
            <a:r>
              <a:rPr lang="en-US" dirty="0" err="1"/>
              <a:t>sağlar</a:t>
            </a:r>
            <a:r>
              <a:rPr lang="en-US" dirty="0"/>
              <a:t>.</a:t>
            </a:r>
          </a:p>
          <a:p>
            <a:endParaRPr lang="en-US" dirty="0"/>
          </a:p>
          <a:p>
            <a:r>
              <a:rPr lang="en-US" dirty="0"/>
              <a:t>Model her </a:t>
            </a:r>
            <a:r>
              <a:rPr lang="en-US" dirty="0" err="1"/>
              <a:t>bir</a:t>
            </a:r>
            <a:r>
              <a:rPr lang="en-US" dirty="0"/>
              <a:t> </a:t>
            </a:r>
            <a:r>
              <a:rPr lang="en-US" dirty="0" err="1"/>
              <a:t>kelimeyi</a:t>
            </a:r>
            <a:r>
              <a:rPr lang="en-US" dirty="0"/>
              <a:t> </a:t>
            </a:r>
            <a:r>
              <a:rPr lang="en-US" dirty="0" err="1"/>
              <a:t>işlerken</a:t>
            </a:r>
            <a:r>
              <a:rPr lang="en-US" dirty="0"/>
              <a:t> (</a:t>
            </a:r>
            <a:r>
              <a:rPr lang="en-US" dirty="0" err="1"/>
              <a:t>girdi</a:t>
            </a:r>
            <a:r>
              <a:rPr lang="en-US" dirty="0"/>
              <a:t> </a:t>
            </a:r>
            <a:r>
              <a:rPr lang="en-US" dirty="0" err="1"/>
              <a:t>dizisindeki</a:t>
            </a:r>
            <a:r>
              <a:rPr lang="en-US" dirty="0"/>
              <a:t> her </a:t>
            </a:r>
            <a:r>
              <a:rPr lang="en-US" dirty="0" err="1"/>
              <a:t>bir</a:t>
            </a:r>
            <a:r>
              <a:rPr lang="en-US" dirty="0"/>
              <a:t> </a:t>
            </a:r>
            <a:r>
              <a:rPr lang="en-US" dirty="0" err="1"/>
              <a:t>pozisyon</a:t>
            </a:r>
            <a:r>
              <a:rPr lang="en-US" dirty="0"/>
              <a:t>), </a:t>
            </a:r>
            <a:r>
              <a:rPr lang="en-US" dirty="0" err="1"/>
              <a:t>öz</a:t>
            </a:r>
            <a:r>
              <a:rPr lang="en-US" dirty="0"/>
              <a:t> </a:t>
            </a:r>
            <a:r>
              <a:rPr lang="en-US" dirty="0" err="1"/>
              <a:t>dikkat</a:t>
            </a:r>
            <a:r>
              <a:rPr lang="en-US" dirty="0"/>
              <a:t>, </a:t>
            </a:r>
            <a:r>
              <a:rPr lang="en-US" dirty="0" err="1"/>
              <a:t>bu</a:t>
            </a:r>
            <a:r>
              <a:rPr lang="en-US" dirty="0"/>
              <a:t> </a:t>
            </a:r>
            <a:r>
              <a:rPr lang="en-US" dirty="0" err="1"/>
              <a:t>kelime</a:t>
            </a:r>
            <a:r>
              <a:rPr lang="en-US" dirty="0"/>
              <a:t> </a:t>
            </a:r>
            <a:r>
              <a:rPr lang="en-US" dirty="0" err="1"/>
              <a:t>için</a:t>
            </a:r>
            <a:r>
              <a:rPr lang="en-US" dirty="0"/>
              <a:t> </a:t>
            </a:r>
            <a:r>
              <a:rPr lang="en-US" dirty="0" err="1"/>
              <a:t>daha</a:t>
            </a:r>
            <a:r>
              <a:rPr lang="en-US" dirty="0"/>
              <a:t> iyi </a:t>
            </a:r>
            <a:r>
              <a:rPr lang="en-US" dirty="0" err="1"/>
              <a:t>bir</a:t>
            </a:r>
            <a:r>
              <a:rPr lang="en-US" dirty="0"/>
              <a:t> </a:t>
            </a:r>
            <a:r>
              <a:rPr lang="en-US" dirty="0" err="1"/>
              <a:t>kodlamaya</a:t>
            </a:r>
            <a:r>
              <a:rPr lang="en-US" dirty="0"/>
              <a:t> </a:t>
            </a:r>
            <a:r>
              <a:rPr lang="en-US" dirty="0" err="1"/>
              <a:t>yol</a:t>
            </a:r>
            <a:r>
              <a:rPr lang="en-US" dirty="0"/>
              <a:t> </a:t>
            </a:r>
            <a:r>
              <a:rPr lang="en-US" dirty="0" err="1"/>
              <a:t>açabilecek</a:t>
            </a:r>
            <a:r>
              <a:rPr lang="en-US" dirty="0"/>
              <a:t> </a:t>
            </a:r>
            <a:r>
              <a:rPr lang="en-US" dirty="0" err="1"/>
              <a:t>ipuçları</a:t>
            </a:r>
            <a:r>
              <a:rPr lang="en-US" dirty="0"/>
              <a:t> </a:t>
            </a:r>
            <a:r>
              <a:rPr lang="en-US" dirty="0" err="1"/>
              <a:t>için</a:t>
            </a:r>
            <a:r>
              <a:rPr lang="en-US" dirty="0"/>
              <a:t> </a:t>
            </a:r>
            <a:r>
              <a:rPr lang="en-US" dirty="0" err="1"/>
              <a:t>girdi</a:t>
            </a:r>
            <a:r>
              <a:rPr lang="en-US" dirty="0"/>
              <a:t> </a:t>
            </a:r>
            <a:r>
              <a:rPr lang="en-US" dirty="0" err="1"/>
              <a:t>dizisindeki</a:t>
            </a:r>
            <a:r>
              <a:rPr lang="en-US" dirty="0"/>
              <a:t> </a:t>
            </a:r>
            <a:r>
              <a:rPr lang="en-US" dirty="0" err="1"/>
              <a:t>diğer</a:t>
            </a:r>
            <a:r>
              <a:rPr lang="en-US" dirty="0"/>
              <a:t> </a:t>
            </a:r>
            <a:r>
              <a:rPr lang="en-US" dirty="0" err="1"/>
              <a:t>pozisyonlara</a:t>
            </a:r>
            <a:r>
              <a:rPr lang="en-US" dirty="0"/>
              <a:t> </a:t>
            </a:r>
            <a:r>
              <a:rPr lang="en-US" dirty="0" err="1"/>
              <a:t>bakmasına</a:t>
            </a:r>
            <a:r>
              <a:rPr lang="en-US" dirty="0"/>
              <a:t> </a:t>
            </a:r>
            <a:r>
              <a:rPr lang="en-US" dirty="0" err="1"/>
              <a:t>izin</a:t>
            </a:r>
            <a:r>
              <a:rPr lang="en-US" dirty="0"/>
              <a:t> </a:t>
            </a:r>
            <a:r>
              <a:rPr lang="en-US" dirty="0" err="1"/>
              <a:t>verir</a:t>
            </a:r>
            <a:r>
              <a:rPr lang="en-US" dirty="0"/>
              <a:t>.</a:t>
            </a:r>
          </a:p>
          <a:p>
            <a:endParaRPr lang="en-US" dirty="0"/>
          </a:p>
          <a:p>
            <a:pPr algn="l">
              <a:buFont typeface="+mj-lt"/>
              <a:buAutoNum type="arabicPeriod"/>
            </a:pPr>
            <a:endParaRPr lang="en-US" b="0" i="0" u="none" strike="noStrike" dirty="0">
              <a:solidFill>
                <a:srgbClr val="000000"/>
              </a:solidFill>
              <a:effectLst/>
            </a:endParaRPr>
          </a:p>
          <a:p>
            <a:pPr algn="l">
              <a:buFont typeface="+mj-lt"/>
              <a:buAutoNum type="arabicPeriod"/>
            </a:pPr>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latin typeface="-webkit-standard"/>
              </a:rPr>
              <a:t>Transformer </a:t>
            </a:r>
            <a:r>
              <a:rPr lang="en-US" b="0" i="0" u="none" strike="noStrike" dirty="0" err="1">
                <a:solidFill>
                  <a:srgbClr val="000000"/>
                </a:solidFill>
                <a:effectLst/>
                <a:latin typeface="-webkit-standard"/>
              </a:rPr>
              <a:t>mimarisinde</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kullanılan</a:t>
            </a:r>
            <a:r>
              <a:rPr lang="en-US" b="0" i="0" u="none" strike="noStrike" dirty="0">
                <a:solidFill>
                  <a:srgbClr val="000000"/>
                </a:solidFill>
                <a:effectLst/>
                <a:latin typeface="-webkit-standard"/>
              </a:rPr>
              <a:t> </a:t>
            </a:r>
            <a:r>
              <a:rPr lang="en-US" b="1" i="0" u="none" strike="noStrike" dirty="0">
                <a:solidFill>
                  <a:srgbClr val="000000"/>
                </a:solidFill>
                <a:effectLst/>
              </a:rPr>
              <a:t>self-attention (</a:t>
            </a:r>
            <a:r>
              <a:rPr lang="en-US" b="1" i="0" u="none" strike="noStrike" dirty="0" err="1">
                <a:solidFill>
                  <a:srgbClr val="000000"/>
                </a:solidFill>
                <a:effectLst/>
              </a:rPr>
              <a:t>kendi</a:t>
            </a:r>
            <a:r>
              <a:rPr lang="en-US" b="1" i="0" u="none" strike="noStrike" dirty="0">
                <a:solidFill>
                  <a:srgbClr val="000000"/>
                </a:solidFill>
                <a:effectLst/>
              </a:rPr>
              <a:t> </a:t>
            </a:r>
            <a:r>
              <a:rPr lang="en-US" b="1" i="0" u="none" strike="noStrike" dirty="0" err="1">
                <a:solidFill>
                  <a:srgbClr val="000000"/>
                </a:solidFill>
                <a:effectLst/>
              </a:rPr>
              <a:t>kendine</a:t>
            </a:r>
            <a:r>
              <a:rPr lang="en-US" b="1" i="0" u="none" strike="noStrike" dirty="0">
                <a:solidFill>
                  <a:srgbClr val="000000"/>
                </a:solidFill>
                <a:effectLst/>
              </a:rPr>
              <a:t> </a:t>
            </a:r>
            <a:r>
              <a:rPr lang="en-US" b="1" i="0" u="none" strike="noStrike" dirty="0" err="1">
                <a:solidFill>
                  <a:srgbClr val="000000"/>
                </a:solidFill>
                <a:effectLst/>
              </a:rPr>
              <a:t>dikkat</a:t>
            </a:r>
            <a:r>
              <a:rPr lang="en-US" b="1" i="0" u="none" strike="noStrike" dirty="0">
                <a:solidFill>
                  <a:srgbClr val="000000"/>
                </a:solidFill>
                <a:effectLst/>
              </a:rPr>
              <a:t>)</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bu</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yapının</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temelidir</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ve</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bir</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kelimenin</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tüm</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metindeki</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diğer</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kelimelere</a:t>
            </a:r>
            <a:r>
              <a:rPr lang="en-US" b="0" i="0" u="none" strike="noStrike" dirty="0">
                <a:solidFill>
                  <a:srgbClr val="000000"/>
                </a:solidFill>
                <a:effectLst/>
                <a:latin typeface="-webkit-standard"/>
              </a:rPr>
              <a:t> "ne </a:t>
            </a:r>
            <a:r>
              <a:rPr lang="en-US" b="0" i="0" u="none" strike="noStrike" dirty="0" err="1">
                <a:solidFill>
                  <a:srgbClr val="000000"/>
                </a:solidFill>
                <a:effectLst/>
                <a:latin typeface="-webkit-standard"/>
              </a:rPr>
              <a:t>kadar</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dikkat</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etmesi</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gerektiğini</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belirler</a:t>
            </a:r>
            <a:r>
              <a:rPr lang="en-US" b="0" i="0" u="none" strike="noStrike" dirty="0">
                <a:solidFill>
                  <a:srgbClr val="000000"/>
                </a:solidFill>
                <a:effectLst/>
                <a:latin typeface="-webkit-standard"/>
              </a:rPr>
              <a:t>. Bu </a:t>
            </a:r>
            <a:r>
              <a:rPr lang="en-US" b="0" i="0" u="none" strike="noStrike" dirty="0" err="1">
                <a:solidFill>
                  <a:srgbClr val="000000"/>
                </a:solidFill>
                <a:effectLst/>
                <a:latin typeface="-webkit-standard"/>
              </a:rPr>
              <a:t>sayede</a:t>
            </a:r>
            <a:r>
              <a:rPr lang="en-US" b="0" i="0" u="none" strike="noStrike" dirty="0">
                <a:solidFill>
                  <a:srgbClr val="000000"/>
                </a:solidFill>
                <a:effectLst/>
                <a:latin typeface="-webkit-standard"/>
              </a:rPr>
              <a:t> model, hem </a:t>
            </a:r>
            <a:r>
              <a:rPr lang="en-US" b="0" i="0" u="none" strike="noStrike" dirty="0" err="1">
                <a:solidFill>
                  <a:srgbClr val="000000"/>
                </a:solidFill>
                <a:effectLst/>
                <a:latin typeface="-webkit-standard"/>
              </a:rPr>
              <a:t>yakın</a:t>
            </a:r>
            <a:r>
              <a:rPr lang="en-US" b="0" i="0" u="none" strike="noStrike" dirty="0">
                <a:solidFill>
                  <a:srgbClr val="000000"/>
                </a:solidFill>
                <a:effectLst/>
                <a:latin typeface="-webkit-standard"/>
              </a:rPr>
              <a:t> hem </a:t>
            </a:r>
            <a:r>
              <a:rPr lang="en-US" b="0" i="0" u="none" strike="noStrike" dirty="0" err="1">
                <a:solidFill>
                  <a:srgbClr val="000000"/>
                </a:solidFill>
                <a:effectLst/>
                <a:latin typeface="-webkit-standard"/>
              </a:rPr>
              <a:t>uzak</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ilişkileri</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öğrenir</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ve</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dilin</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anlam</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yapısını</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daha</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etkili</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bir</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şekilde</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kavrar</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Ayrıca</a:t>
            </a:r>
            <a:r>
              <a:rPr lang="en-US" b="0" i="0" u="none" strike="noStrike" dirty="0">
                <a:solidFill>
                  <a:srgbClr val="000000"/>
                </a:solidFill>
                <a:effectLst/>
                <a:latin typeface="-webkit-standard"/>
              </a:rPr>
              <a:t>, attention </a:t>
            </a:r>
            <a:r>
              <a:rPr lang="en-US" b="0" i="0" u="none" strike="noStrike" dirty="0" err="1">
                <a:solidFill>
                  <a:srgbClr val="000000"/>
                </a:solidFill>
                <a:effectLst/>
                <a:latin typeface="-webkit-standard"/>
              </a:rPr>
              <a:t>mekanizması</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paralel</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işlemeye</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olanak</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tanıdığı</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için</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hesaplama</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açısından</a:t>
            </a:r>
            <a:r>
              <a:rPr lang="en-US" b="0" i="0" u="none" strike="noStrike" dirty="0">
                <a:solidFill>
                  <a:srgbClr val="000000"/>
                </a:solidFill>
                <a:effectLst/>
                <a:latin typeface="-webkit-standard"/>
              </a:rPr>
              <a:t> da </a:t>
            </a:r>
            <a:r>
              <a:rPr lang="en-US" b="0" i="0" u="none" strike="noStrike" dirty="0" err="1">
                <a:solidFill>
                  <a:srgbClr val="000000"/>
                </a:solidFill>
                <a:effectLst/>
                <a:latin typeface="-webkit-standard"/>
              </a:rPr>
              <a:t>oldukça</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verimlidir</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İşte</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bu</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yüzden</a:t>
            </a:r>
            <a:r>
              <a:rPr lang="en-US" b="0" i="0" u="none" strike="noStrike" dirty="0">
                <a:solidFill>
                  <a:srgbClr val="000000"/>
                </a:solidFill>
                <a:effectLst/>
                <a:latin typeface="-webkit-standard"/>
              </a:rPr>
              <a:t> BERT, GPT </a:t>
            </a:r>
            <a:r>
              <a:rPr lang="en-US" b="0" i="0" u="none" strike="noStrike" dirty="0" err="1">
                <a:solidFill>
                  <a:srgbClr val="000000"/>
                </a:solidFill>
                <a:effectLst/>
                <a:latin typeface="-webkit-standard"/>
              </a:rPr>
              <a:t>gibi</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modellerin</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bu</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kadar</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güçlü</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olmasının</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temel</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nedeni</a:t>
            </a:r>
            <a:r>
              <a:rPr lang="en-US" b="0" i="0" u="none" strike="noStrike" dirty="0">
                <a:solidFill>
                  <a:srgbClr val="000000"/>
                </a:solidFill>
                <a:effectLst/>
                <a:latin typeface="-webkit-standard"/>
              </a:rPr>
              <a:t>, attention </a:t>
            </a:r>
            <a:r>
              <a:rPr lang="en-US" b="0" i="0" u="none" strike="noStrike" dirty="0" err="1">
                <a:solidFill>
                  <a:srgbClr val="000000"/>
                </a:solidFill>
                <a:effectLst/>
                <a:latin typeface="-webkit-standard"/>
              </a:rPr>
              <a:t>mekanizmasını</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bu</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derece</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etkili</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bir</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şekilde</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kullanmalarıdır</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Sonuç</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olarak</a:t>
            </a:r>
            <a:r>
              <a:rPr lang="en-US" b="0" i="0" u="none" strike="noStrike" dirty="0">
                <a:solidFill>
                  <a:srgbClr val="000000"/>
                </a:solidFill>
                <a:effectLst/>
                <a:latin typeface="-webkit-standard"/>
              </a:rPr>
              <a:t>, attention </a:t>
            </a:r>
            <a:r>
              <a:rPr lang="en-US" b="0" i="0" u="none" strike="noStrike" dirty="0" err="1">
                <a:solidFill>
                  <a:srgbClr val="000000"/>
                </a:solidFill>
                <a:effectLst/>
                <a:latin typeface="-webkit-standard"/>
              </a:rPr>
              <a:t>mekanizması</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dildeki</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karmaşık</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ilişkileri</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anlamak</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ve</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doğru</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bağlam</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oluşturmak</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için</a:t>
            </a:r>
            <a:r>
              <a:rPr lang="en-US" b="0" i="0" u="none" strike="noStrike" dirty="0">
                <a:solidFill>
                  <a:srgbClr val="000000"/>
                </a:solidFill>
                <a:effectLst/>
                <a:latin typeface="-webkit-standard"/>
              </a:rPr>
              <a:t> modern </a:t>
            </a:r>
            <a:r>
              <a:rPr lang="en-US" b="0" i="0" u="none" strike="noStrike" dirty="0" err="1">
                <a:solidFill>
                  <a:srgbClr val="000000"/>
                </a:solidFill>
                <a:effectLst/>
                <a:latin typeface="-webkit-standard"/>
              </a:rPr>
              <a:t>dil</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modellerinin</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temel</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taşıdır</a:t>
            </a:r>
            <a:r>
              <a:rPr lang="en-US" b="0" i="0" u="none" strike="noStrike" dirty="0">
                <a:solidFill>
                  <a:srgbClr val="000000"/>
                </a:solidFill>
                <a:effectLst/>
                <a:latin typeface="-webkit-standard"/>
              </a:rPr>
              <a:t>.</a:t>
            </a:r>
            <a:endParaRPr lang="en-US" b="0" i="0" u="none" strike="noStrike" dirty="0">
              <a:solidFill>
                <a:srgbClr val="000000"/>
              </a:solidFill>
              <a:effectLst/>
            </a:endParaRPr>
          </a:p>
          <a:p>
            <a:endParaRPr lang="en-US" dirty="0"/>
          </a:p>
          <a:p>
            <a:endParaRPr lang="en-US" dirty="0"/>
          </a:p>
          <a:p>
            <a:r>
              <a:rPr lang="en-US" dirty="0" err="1"/>
              <a:t>Özetle</a:t>
            </a:r>
            <a:r>
              <a:rPr lang="en-US" dirty="0"/>
              <a:t>:</a:t>
            </a:r>
          </a:p>
          <a:p>
            <a:endParaRPr lang="en-US" dirty="0"/>
          </a:p>
          <a:p>
            <a:pPr algn="l"/>
            <a:r>
              <a:rPr lang="en-US" b="1" i="0" u="none" strike="noStrike" dirty="0">
                <a:solidFill>
                  <a:srgbClr val="000000"/>
                </a:solidFill>
                <a:effectLst/>
              </a:rPr>
              <a:t>Attention </a:t>
            </a:r>
            <a:r>
              <a:rPr lang="en-US" b="1" i="0" u="none" strike="noStrike" dirty="0" err="1">
                <a:solidFill>
                  <a:srgbClr val="000000"/>
                </a:solidFill>
                <a:effectLst/>
              </a:rPr>
              <a:t>Mekanizması</a:t>
            </a:r>
            <a:r>
              <a:rPr lang="en-US" b="1" i="0" u="none" strike="noStrike" dirty="0">
                <a:solidFill>
                  <a:srgbClr val="000000"/>
                </a:solidFill>
                <a:effectLst/>
              </a:rPr>
              <a:t> </a:t>
            </a:r>
            <a:r>
              <a:rPr lang="en-US" b="1" i="0" u="none" strike="noStrike" dirty="0" err="1">
                <a:solidFill>
                  <a:srgbClr val="000000"/>
                </a:solidFill>
                <a:effectLst/>
              </a:rPr>
              <a:t>Neden</a:t>
            </a:r>
            <a:r>
              <a:rPr lang="en-US" b="1" i="0" u="none" strike="noStrike" dirty="0">
                <a:solidFill>
                  <a:srgbClr val="000000"/>
                </a:solidFill>
                <a:effectLst/>
              </a:rPr>
              <a:t> </a:t>
            </a:r>
            <a:r>
              <a:rPr lang="en-US" b="1" i="0" u="none" strike="noStrike" dirty="0" err="1">
                <a:solidFill>
                  <a:srgbClr val="000000"/>
                </a:solidFill>
                <a:effectLst/>
              </a:rPr>
              <a:t>Önemlidir</a:t>
            </a:r>
            <a:r>
              <a:rPr lang="en-US" b="1" i="0" u="none" strike="noStrike" dirty="0">
                <a:solidFill>
                  <a:srgbClr val="000000"/>
                </a:solidFill>
                <a:effectLst/>
              </a:rPr>
              <a:t>?</a:t>
            </a:r>
          </a:p>
          <a:p>
            <a:pPr algn="l">
              <a:buFont typeface="+mj-lt"/>
              <a:buAutoNum type="arabicPeriod"/>
            </a:pPr>
            <a:r>
              <a:rPr lang="en-US" b="1" i="0" u="none" strike="noStrike" dirty="0" err="1">
                <a:solidFill>
                  <a:srgbClr val="000000"/>
                </a:solidFill>
                <a:effectLst/>
              </a:rPr>
              <a:t>Uzun</a:t>
            </a:r>
            <a:r>
              <a:rPr lang="en-US" b="1" i="0" u="none" strike="noStrike" dirty="0">
                <a:solidFill>
                  <a:srgbClr val="000000"/>
                </a:solidFill>
                <a:effectLst/>
              </a:rPr>
              <a:t> </a:t>
            </a:r>
            <a:r>
              <a:rPr lang="en-US" b="1" i="0" u="none" strike="noStrike" dirty="0" err="1">
                <a:solidFill>
                  <a:srgbClr val="000000"/>
                </a:solidFill>
                <a:effectLst/>
              </a:rPr>
              <a:t>Bağımlılıkları</a:t>
            </a:r>
            <a:r>
              <a:rPr lang="en-US" b="1" i="0" u="none" strike="noStrike" dirty="0">
                <a:solidFill>
                  <a:srgbClr val="000000"/>
                </a:solidFill>
                <a:effectLst/>
              </a:rPr>
              <a:t> </a:t>
            </a:r>
            <a:r>
              <a:rPr lang="en-US" b="1" i="0" u="none" strike="noStrike" dirty="0" err="1">
                <a:solidFill>
                  <a:srgbClr val="000000"/>
                </a:solidFill>
                <a:effectLst/>
              </a:rPr>
              <a:t>Öğrenir</a:t>
            </a:r>
            <a:r>
              <a:rPr lang="en-US" b="1" i="0" u="none" strike="noStrike" dirty="0">
                <a:solidFill>
                  <a:srgbClr val="000000"/>
                </a:solidFill>
                <a:effectLst/>
              </a:rPr>
              <a:t>:</a:t>
            </a:r>
            <a:r>
              <a:rPr lang="en-US" b="0" i="0" u="none" strike="noStrike" dirty="0">
                <a:solidFill>
                  <a:srgbClr val="000000"/>
                </a:solidFill>
                <a:effectLst/>
              </a:rPr>
              <a:t> Attention,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kelimenin</a:t>
            </a:r>
            <a:r>
              <a:rPr lang="en-US" b="0" i="0" u="none" strike="noStrike" dirty="0">
                <a:solidFill>
                  <a:srgbClr val="000000"/>
                </a:solidFill>
                <a:effectLst/>
              </a:rPr>
              <a:t> hem </a:t>
            </a:r>
            <a:r>
              <a:rPr lang="en-US" b="0" i="0" u="none" strike="noStrike" dirty="0" err="1">
                <a:solidFill>
                  <a:srgbClr val="000000"/>
                </a:solidFill>
                <a:effectLst/>
              </a:rPr>
              <a:t>yakınındaki</a:t>
            </a:r>
            <a:r>
              <a:rPr lang="en-US" b="0" i="0" u="none" strike="noStrike" dirty="0">
                <a:solidFill>
                  <a:srgbClr val="000000"/>
                </a:solidFill>
                <a:effectLst/>
              </a:rPr>
              <a:t> hem de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uzaktaki</a:t>
            </a:r>
            <a:r>
              <a:rPr lang="en-US" b="0" i="0" u="none" strike="noStrike" dirty="0">
                <a:solidFill>
                  <a:srgbClr val="000000"/>
                </a:solidFill>
                <a:effectLst/>
              </a:rPr>
              <a:t> </a:t>
            </a:r>
            <a:r>
              <a:rPr lang="en-US" b="0" i="0" u="none" strike="noStrike" dirty="0" err="1">
                <a:solidFill>
                  <a:srgbClr val="000000"/>
                </a:solidFill>
                <a:effectLst/>
              </a:rPr>
              <a:t>kelimelerle</a:t>
            </a:r>
            <a:r>
              <a:rPr lang="en-US" b="0" i="0" u="none" strike="noStrike" dirty="0">
                <a:solidFill>
                  <a:srgbClr val="000000"/>
                </a:solidFill>
                <a:effectLst/>
              </a:rPr>
              <a:t> </a:t>
            </a:r>
            <a:r>
              <a:rPr lang="en-US" b="0" i="0" u="none" strike="noStrike" dirty="0" err="1">
                <a:solidFill>
                  <a:srgbClr val="000000"/>
                </a:solidFill>
                <a:effectLst/>
              </a:rPr>
              <a:t>olan</a:t>
            </a:r>
            <a:r>
              <a:rPr lang="en-US" b="0" i="0" u="none" strike="noStrike" dirty="0">
                <a:solidFill>
                  <a:srgbClr val="000000"/>
                </a:solidFill>
                <a:effectLst/>
              </a:rPr>
              <a:t> </a:t>
            </a:r>
            <a:r>
              <a:rPr lang="en-US" b="0" i="0" u="none" strike="noStrike" dirty="0" err="1">
                <a:solidFill>
                  <a:srgbClr val="000000"/>
                </a:solidFill>
                <a:effectLst/>
              </a:rPr>
              <a:t>bağını</a:t>
            </a:r>
            <a:r>
              <a:rPr lang="en-US" b="0" i="0" u="none" strike="noStrike" dirty="0">
                <a:solidFill>
                  <a:srgbClr val="000000"/>
                </a:solidFill>
                <a:effectLst/>
              </a:rPr>
              <a:t> </a:t>
            </a:r>
            <a:r>
              <a:rPr lang="en-US" b="0" i="0" u="none" strike="noStrike" dirty="0" err="1">
                <a:solidFill>
                  <a:srgbClr val="000000"/>
                </a:solidFill>
                <a:effectLst/>
              </a:rPr>
              <a:t>öğrenebilir</a:t>
            </a:r>
            <a:r>
              <a:rPr lang="en-US" b="0" i="0" u="none" strike="noStrike" dirty="0">
                <a:solidFill>
                  <a:srgbClr val="000000"/>
                </a:solidFill>
                <a:effectLst/>
              </a:rPr>
              <a:t>. Bu, </a:t>
            </a:r>
            <a:r>
              <a:rPr lang="en-US" b="0" i="0" u="none" strike="noStrike" dirty="0" err="1">
                <a:solidFill>
                  <a:srgbClr val="000000"/>
                </a:solidFill>
                <a:effectLst/>
              </a:rPr>
              <a:t>uzun</a:t>
            </a:r>
            <a:r>
              <a:rPr lang="en-US" b="0" i="0" u="none" strike="noStrike" dirty="0">
                <a:solidFill>
                  <a:srgbClr val="000000"/>
                </a:solidFill>
                <a:effectLst/>
              </a:rPr>
              <a:t> </a:t>
            </a:r>
            <a:r>
              <a:rPr lang="en-US" b="0" i="0" u="none" strike="noStrike" dirty="0" err="1">
                <a:solidFill>
                  <a:srgbClr val="000000"/>
                </a:solidFill>
                <a:effectLst/>
              </a:rPr>
              <a:t>cümlelerde</a:t>
            </a:r>
            <a:r>
              <a:rPr lang="en-US" b="0" i="0" u="none" strike="noStrike" dirty="0">
                <a:solidFill>
                  <a:srgbClr val="000000"/>
                </a:solidFill>
                <a:effectLst/>
              </a:rPr>
              <a:t> </a:t>
            </a:r>
            <a:r>
              <a:rPr lang="en-US" b="0" i="0" u="none" strike="noStrike" dirty="0" err="1">
                <a:solidFill>
                  <a:srgbClr val="000000"/>
                </a:solidFill>
                <a:effectLst/>
              </a:rPr>
              <a:t>bağlamı</a:t>
            </a:r>
            <a:r>
              <a:rPr lang="en-US" b="0" i="0" u="none" strike="noStrike" dirty="0">
                <a:solidFill>
                  <a:srgbClr val="000000"/>
                </a:solidFill>
                <a:effectLst/>
              </a:rPr>
              <a:t> </a:t>
            </a:r>
            <a:r>
              <a:rPr lang="en-US" b="0" i="0" u="none" strike="noStrike" dirty="0" err="1">
                <a:solidFill>
                  <a:srgbClr val="000000"/>
                </a:solidFill>
                <a:effectLst/>
              </a:rPr>
              <a:t>anlamak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kritik</a:t>
            </a:r>
            <a:r>
              <a:rPr lang="en-US" b="0" i="0" u="none" strike="noStrike" dirty="0">
                <a:solidFill>
                  <a:srgbClr val="000000"/>
                </a:solidFill>
                <a:effectLst/>
              </a:rPr>
              <a:t> </a:t>
            </a:r>
            <a:r>
              <a:rPr lang="en-US" b="0" i="0" u="none" strike="noStrike" dirty="0" err="1">
                <a:solidFill>
                  <a:srgbClr val="000000"/>
                </a:solidFill>
                <a:effectLst/>
              </a:rPr>
              <a:t>önemdedir</a:t>
            </a:r>
            <a:r>
              <a:rPr lang="en-US" b="0" i="0" u="none" strike="noStrike" dirty="0">
                <a:solidFill>
                  <a:srgbClr val="000000"/>
                </a:solidFill>
                <a:effectLst/>
              </a:rPr>
              <a:t>.</a:t>
            </a:r>
          </a:p>
          <a:p>
            <a:pPr marL="742950" lvl="1" indent="-285750" algn="l">
              <a:buFont typeface="+mj-lt"/>
              <a:buAutoNum type="arabicPeriod"/>
            </a:pPr>
            <a:r>
              <a:rPr lang="en-US" b="0" i="0" u="none" strike="noStrike" dirty="0" err="1">
                <a:solidFill>
                  <a:srgbClr val="000000"/>
                </a:solidFill>
                <a:effectLst/>
              </a:rPr>
              <a:t>Örneğin</a:t>
            </a:r>
            <a:r>
              <a:rPr lang="en-US" b="0" i="0" u="none" strike="noStrike" dirty="0">
                <a:solidFill>
                  <a:srgbClr val="000000"/>
                </a:solidFill>
                <a:effectLst/>
              </a:rPr>
              <a:t>, "The cat, which was sitting on the mat, purred softly." </a:t>
            </a:r>
            <a:r>
              <a:rPr lang="en-US" b="0" i="0" u="none" strike="noStrike" dirty="0" err="1">
                <a:solidFill>
                  <a:srgbClr val="000000"/>
                </a:solidFill>
                <a:effectLst/>
              </a:rPr>
              <a:t>cümlesinde</a:t>
            </a:r>
            <a:r>
              <a:rPr lang="en-US" b="0" i="0" u="none" strike="noStrike" dirty="0">
                <a:solidFill>
                  <a:srgbClr val="000000"/>
                </a:solidFill>
                <a:effectLst/>
              </a:rPr>
              <a:t>, "cat" </a:t>
            </a:r>
            <a:r>
              <a:rPr lang="en-US" b="0" i="0" u="none" strike="noStrike" dirty="0" err="1">
                <a:solidFill>
                  <a:srgbClr val="000000"/>
                </a:solidFill>
                <a:effectLst/>
              </a:rPr>
              <a:t>ile</a:t>
            </a:r>
            <a:r>
              <a:rPr lang="en-US" b="0" i="0" u="none" strike="noStrike" dirty="0">
                <a:solidFill>
                  <a:srgbClr val="000000"/>
                </a:solidFill>
                <a:effectLst/>
              </a:rPr>
              <a:t> "purred" </a:t>
            </a:r>
            <a:r>
              <a:rPr lang="en-US" b="0" i="0" u="none" strike="noStrike" dirty="0" err="1">
                <a:solidFill>
                  <a:srgbClr val="000000"/>
                </a:solidFill>
                <a:effectLst/>
              </a:rPr>
              <a:t>arasındaki</a:t>
            </a:r>
            <a:r>
              <a:rPr lang="en-US" b="0" i="0" u="none" strike="noStrike" dirty="0">
                <a:solidFill>
                  <a:srgbClr val="000000"/>
                </a:solidFill>
                <a:effectLst/>
              </a:rPr>
              <a:t> </a:t>
            </a:r>
            <a:r>
              <a:rPr lang="en-US" b="0" i="0" u="none" strike="noStrike" dirty="0" err="1">
                <a:solidFill>
                  <a:srgbClr val="000000"/>
                </a:solidFill>
                <a:effectLst/>
              </a:rPr>
              <a:t>ilişkiyi</a:t>
            </a:r>
            <a:r>
              <a:rPr lang="en-US" b="0" i="0" u="none" strike="noStrike" dirty="0">
                <a:solidFill>
                  <a:srgbClr val="000000"/>
                </a:solidFill>
                <a:effectLst/>
              </a:rPr>
              <a:t> </a:t>
            </a:r>
            <a:r>
              <a:rPr lang="en-US" b="0" i="0" u="none" strike="noStrike" dirty="0" err="1">
                <a:solidFill>
                  <a:srgbClr val="000000"/>
                </a:solidFill>
                <a:effectLst/>
              </a:rPr>
              <a:t>öğrenir</a:t>
            </a:r>
            <a:r>
              <a:rPr lang="en-US" b="0" i="0" u="none" strike="noStrike" dirty="0">
                <a:solidFill>
                  <a:srgbClr val="000000"/>
                </a:solidFill>
                <a:effectLst/>
              </a:rPr>
              <a:t>.</a:t>
            </a:r>
          </a:p>
          <a:p>
            <a:pPr algn="l">
              <a:buFont typeface="+mj-lt"/>
              <a:buAutoNum type="arabicPeriod"/>
            </a:pPr>
            <a:r>
              <a:rPr lang="en-US" b="1" i="0" u="none" strike="noStrike" dirty="0" err="1">
                <a:solidFill>
                  <a:srgbClr val="000000"/>
                </a:solidFill>
                <a:effectLst/>
              </a:rPr>
              <a:t>Paralel</a:t>
            </a:r>
            <a:r>
              <a:rPr lang="en-US" b="1" i="0" u="none" strike="noStrike" dirty="0">
                <a:solidFill>
                  <a:srgbClr val="000000"/>
                </a:solidFill>
                <a:effectLst/>
              </a:rPr>
              <a:t> </a:t>
            </a:r>
            <a:r>
              <a:rPr lang="en-US" b="1" i="0" u="none" strike="noStrike" dirty="0" err="1">
                <a:solidFill>
                  <a:srgbClr val="000000"/>
                </a:solidFill>
                <a:effectLst/>
              </a:rPr>
              <a:t>İşleme</a:t>
            </a:r>
            <a:r>
              <a:rPr lang="en-US" b="1" i="0" u="none" strike="noStrike" dirty="0">
                <a:solidFill>
                  <a:srgbClr val="000000"/>
                </a:solidFill>
                <a:effectLst/>
              </a:rPr>
              <a:t> </a:t>
            </a:r>
            <a:r>
              <a:rPr lang="en-US" b="1" i="0" u="none" strike="noStrike" dirty="0" err="1">
                <a:solidFill>
                  <a:srgbClr val="000000"/>
                </a:solidFill>
                <a:effectLst/>
              </a:rPr>
              <a:t>Sağlar</a:t>
            </a:r>
            <a:r>
              <a:rPr lang="en-US" b="1" i="0" u="none" strike="noStrike" dirty="0">
                <a:solidFill>
                  <a:srgbClr val="000000"/>
                </a:solidFill>
                <a:effectLst/>
              </a:rPr>
              <a:t>:</a:t>
            </a:r>
            <a:r>
              <a:rPr lang="en-US" b="0" i="0" u="none" strike="noStrike" dirty="0">
                <a:solidFill>
                  <a:srgbClr val="000000"/>
                </a:solidFill>
                <a:effectLst/>
              </a:rPr>
              <a:t> RNN </a:t>
            </a:r>
            <a:r>
              <a:rPr lang="en-US" b="0" i="0" u="none" strike="noStrike" dirty="0" err="1">
                <a:solidFill>
                  <a:srgbClr val="000000"/>
                </a:solidFill>
                <a:effectLst/>
              </a:rPr>
              <a:t>ve</a:t>
            </a:r>
            <a:r>
              <a:rPr lang="en-US" b="0" i="0" u="none" strike="noStrike" dirty="0">
                <a:solidFill>
                  <a:srgbClr val="000000"/>
                </a:solidFill>
                <a:effectLst/>
              </a:rPr>
              <a:t> LSTM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modellerin</a:t>
            </a:r>
            <a:r>
              <a:rPr lang="en-US" b="0" i="0" u="none" strike="noStrike" dirty="0">
                <a:solidFill>
                  <a:srgbClr val="000000"/>
                </a:solidFill>
                <a:effectLst/>
              </a:rPr>
              <a:t> </a:t>
            </a:r>
            <a:r>
              <a:rPr lang="en-US" b="0" i="0" u="none" strike="noStrike" dirty="0" err="1">
                <a:solidFill>
                  <a:srgbClr val="000000"/>
                </a:solidFill>
                <a:effectLst/>
              </a:rPr>
              <a:t>aksine</a:t>
            </a:r>
            <a:r>
              <a:rPr lang="en-US" b="0" i="0" u="none" strike="noStrike" dirty="0">
                <a:solidFill>
                  <a:srgbClr val="000000"/>
                </a:solidFill>
                <a:effectLst/>
              </a:rPr>
              <a:t>, Transformer </a:t>
            </a:r>
            <a:r>
              <a:rPr lang="en-US" b="0" i="0" u="none" strike="noStrike" dirty="0" err="1">
                <a:solidFill>
                  <a:srgbClr val="000000"/>
                </a:solidFill>
                <a:effectLst/>
              </a:rPr>
              <a:t>mimarisi</a:t>
            </a:r>
            <a:r>
              <a:rPr lang="en-US" b="0" i="0" u="none" strike="noStrike" dirty="0">
                <a:solidFill>
                  <a:srgbClr val="000000"/>
                </a:solidFill>
                <a:effectLst/>
              </a:rPr>
              <a:t>, attention </a:t>
            </a:r>
            <a:r>
              <a:rPr lang="en-US" b="0" i="0" u="none" strike="noStrike" dirty="0" err="1">
                <a:solidFill>
                  <a:srgbClr val="000000"/>
                </a:solidFill>
                <a:effectLst/>
              </a:rPr>
              <a:t>mekanizması</a:t>
            </a:r>
            <a:r>
              <a:rPr lang="en-US" b="0" i="0" u="none" strike="noStrike" dirty="0">
                <a:solidFill>
                  <a:srgbClr val="000000"/>
                </a:solidFill>
                <a:effectLst/>
              </a:rPr>
              <a:t> </a:t>
            </a:r>
            <a:r>
              <a:rPr lang="en-US" b="0" i="0" u="none" strike="noStrike" dirty="0" err="1">
                <a:solidFill>
                  <a:srgbClr val="000000"/>
                </a:solidFill>
                <a:effectLst/>
              </a:rPr>
              <a:t>sayesinde</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aynı</a:t>
            </a:r>
            <a:r>
              <a:rPr lang="en-US" b="0" i="0" u="none" strike="noStrike" dirty="0">
                <a:solidFill>
                  <a:srgbClr val="000000"/>
                </a:solidFill>
                <a:effectLst/>
              </a:rPr>
              <a:t> </a:t>
            </a:r>
            <a:r>
              <a:rPr lang="en-US" b="0" i="0" u="none" strike="noStrike" dirty="0" err="1">
                <a:solidFill>
                  <a:srgbClr val="000000"/>
                </a:solidFill>
                <a:effectLst/>
              </a:rPr>
              <a:t>anda</a:t>
            </a:r>
            <a:r>
              <a:rPr lang="en-US" b="0" i="0" u="none" strike="noStrike" dirty="0">
                <a:solidFill>
                  <a:srgbClr val="000000"/>
                </a:solidFill>
                <a:effectLst/>
              </a:rPr>
              <a:t> (</a:t>
            </a:r>
            <a:r>
              <a:rPr lang="en-US" b="0" i="0" u="none" strike="noStrike" dirty="0" err="1">
                <a:solidFill>
                  <a:srgbClr val="000000"/>
                </a:solidFill>
                <a:effectLst/>
              </a:rPr>
              <a:t>paralel</a:t>
            </a:r>
            <a:r>
              <a:rPr lang="en-US" b="0" i="0" u="none" strike="noStrike" dirty="0">
                <a:solidFill>
                  <a:srgbClr val="000000"/>
                </a:solidFill>
                <a:effectLst/>
              </a:rPr>
              <a:t>) </a:t>
            </a:r>
            <a:r>
              <a:rPr lang="en-US" b="0" i="0" u="none" strike="noStrike" dirty="0" err="1">
                <a:solidFill>
                  <a:srgbClr val="000000"/>
                </a:solidFill>
                <a:effectLst/>
              </a:rPr>
              <a:t>işler</a:t>
            </a:r>
            <a:r>
              <a:rPr lang="en-US" b="0" i="0" u="none" strike="noStrike" dirty="0">
                <a:solidFill>
                  <a:srgbClr val="000000"/>
                </a:solidFill>
                <a:effectLst/>
              </a:rPr>
              <a:t>.</a:t>
            </a:r>
          </a:p>
          <a:p>
            <a:pPr algn="l">
              <a:buFont typeface="+mj-lt"/>
              <a:buAutoNum type="arabicPeriod"/>
            </a:pPr>
            <a:r>
              <a:rPr lang="en-US" b="1" i="0" u="none" strike="noStrike" dirty="0" err="1">
                <a:solidFill>
                  <a:srgbClr val="000000"/>
                </a:solidFill>
                <a:effectLst/>
              </a:rPr>
              <a:t>Esneklik</a:t>
            </a:r>
            <a:r>
              <a:rPr lang="en-US" b="1" i="0" u="none" strike="noStrike" dirty="0">
                <a:solidFill>
                  <a:srgbClr val="000000"/>
                </a:solidFill>
                <a:effectLst/>
              </a:rPr>
              <a:t> </a:t>
            </a:r>
            <a:r>
              <a:rPr lang="en-US" b="1" i="0" u="none" strike="noStrike" dirty="0" err="1">
                <a:solidFill>
                  <a:srgbClr val="000000"/>
                </a:solidFill>
                <a:effectLst/>
              </a:rPr>
              <a:t>ve</a:t>
            </a:r>
            <a:r>
              <a:rPr lang="en-US" b="1" i="0" u="none" strike="noStrike" dirty="0">
                <a:solidFill>
                  <a:srgbClr val="000000"/>
                </a:solidFill>
                <a:effectLst/>
              </a:rPr>
              <a:t> </a:t>
            </a:r>
            <a:r>
              <a:rPr lang="en-US" b="1" i="0" u="none" strike="noStrike" dirty="0" err="1">
                <a:solidFill>
                  <a:srgbClr val="000000"/>
                </a:solidFill>
                <a:effectLst/>
              </a:rPr>
              <a:t>Performans</a:t>
            </a:r>
            <a:r>
              <a:rPr lang="en-US" b="1" i="0" u="none" strike="noStrike" dirty="0">
                <a:solidFill>
                  <a:srgbClr val="000000"/>
                </a:solidFill>
                <a:effectLst/>
              </a:rPr>
              <a:t>:</a:t>
            </a:r>
            <a:r>
              <a:rPr lang="en-US" b="0" i="0" u="none" strike="noStrike" dirty="0">
                <a:solidFill>
                  <a:srgbClr val="000000"/>
                </a:solidFill>
                <a:effectLst/>
              </a:rPr>
              <a:t> </a:t>
            </a:r>
            <a:r>
              <a:rPr lang="en-US" b="0" i="0" u="none" strike="noStrike" dirty="0" err="1">
                <a:solidFill>
                  <a:srgbClr val="000000"/>
                </a:solidFill>
                <a:effectLst/>
              </a:rPr>
              <a:t>Farklı</a:t>
            </a:r>
            <a:r>
              <a:rPr lang="en-US" b="0" i="0" u="none" strike="noStrike" dirty="0">
                <a:solidFill>
                  <a:srgbClr val="000000"/>
                </a:solidFill>
                <a:effectLst/>
              </a:rPr>
              <a:t> </a:t>
            </a:r>
            <a:r>
              <a:rPr lang="en-US" b="0" i="0" u="none" strike="noStrike" dirty="0" err="1">
                <a:solidFill>
                  <a:srgbClr val="000000"/>
                </a:solidFill>
                <a:effectLst/>
              </a:rPr>
              <a:t>türde</a:t>
            </a:r>
            <a:r>
              <a:rPr lang="en-US" b="0" i="0" u="none" strike="noStrike" dirty="0">
                <a:solidFill>
                  <a:srgbClr val="000000"/>
                </a:solidFill>
                <a:effectLst/>
              </a:rPr>
              <a:t> </a:t>
            </a:r>
            <a:r>
              <a:rPr lang="en-US" b="0" i="0" u="none" strike="noStrike" dirty="0" err="1">
                <a:solidFill>
                  <a:srgbClr val="000000"/>
                </a:solidFill>
                <a:effectLst/>
              </a:rPr>
              <a:t>ilişkileri</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bağlamları</a:t>
            </a:r>
            <a:r>
              <a:rPr lang="en-US" b="0" i="0" u="none" strike="noStrike" dirty="0">
                <a:solidFill>
                  <a:srgbClr val="000000"/>
                </a:solidFill>
                <a:effectLst/>
              </a:rPr>
              <a:t> </a:t>
            </a:r>
            <a:r>
              <a:rPr lang="en-US" b="0" i="0" u="none" strike="noStrike" dirty="0" err="1">
                <a:solidFill>
                  <a:srgbClr val="000000"/>
                </a:solidFill>
                <a:effectLst/>
              </a:rPr>
              <a:t>öğrenmek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güçlü</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yapıdır</a:t>
            </a:r>
            <a:r>
              <a:rPr lang="en-US" b="0" i="0" u="none" strike="noStrike" dirty="0">
                <a:solidFill>
                  <a:srgbClr val="000000"/>
                </a:solidFill>
                <a:effectLst/>
              </a:rPr>
              <a:t>. Bu </a:t>
            </a:r>
            <a:r>
              <a:rPr lang="en-US" b="0" i="0" u="none" strike="noStrike" dirty="0" err="1">
                <a:solidFill>
                  <a:srgbClr val="000000"/>
                </a:solidFill>
                <a:effectLst/>
              </a:rPr>
              <a:t>yüzden</a:t>
            </a:r>
            <a:r>
              <a:rPr lang="en-US" b="0" i="0" u="none" strike="noStrike" dirty="0">
                <a:solidFill>
                  <a:srgbClr val="000000"/>
                </a:solidFill>
                <a:effectLst/>
              </a:rPr>
              <a:t> BERT, GPT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modellerde</a:t>
            </a:r>
            <a:r>
              <a:rPr lang="en-US" b="0" i="0" u="none" strike="noStrike" dirty="0">
                <a:solidFill>
                  <a:srgbClr val="000000"/>
                </a:solidFill>
                <a:effectLst/>
              </a:rPr>
              <a:t> </a:t>
            </a:r>
            <a:r>
              <a:rPr lang="en-US" b="0" i="0" u="none" strike="noStrike" dirty="0" err="1">
                <a:solidFill>
                  <a:srgbClr val="000000"/>
                </a:solidFill>
                <a:effectLst/>
              </a:rPr>
              <a:t>kullanılır</a:t>
            </a:r>
            <a:r>
              <a:rPr lang="en-US" b="0" i="0" u="none" strike="noStrike">
                <a:solidFill>
                  <a:srgbClr val="000000"/>
                </a:solidFill>
                <a:effectLst/>
              </a:rPr>
              <a:t>.</a:t>
            </a:r>
          </a:p>
          <a:p>
            <a:endParaRPr lang="en-US" dirty="0"/>
          </a:p>
        </p:txBody>
      </p:sp>
      <p:sp>
        <p:nvSpPr>
          <p:cNvPr id="4" name="Slide Number Placeholder 3">
            <a:extLst>
              <a:ext uri="{FF2B5EF4-FFF2-40B4-BE49-F238E27FC236}">
                <a16:creationId xmlns:a16="http://schemas.microsoft.com/office/drawing/2014/main" id="{7584B2DF-C29F-2E89-0553-F50114436E42}"/>
              </a:ext>
            </a:extLst>
          </p:cNvPr>
          <p:cNvSpPr>
            <a:spLocks noGrp="1"/>
          </p:cNvSpPr>
          <p:nvPr>
            <p:ph type="sldNum" sz="quarter" idx="10"/>
          </p:nvPr>
        </p:nvSpPr>
        <p:spPr/>
        <p:txBody>
          <a:bodyPr/>
          <a:lstStyle/>
          <a:p>
            <a:fld id="{78DB07BF-2576-D140-9F34-ADCACCA99E93}" type="slidenum">
              <a:rPr lang="en-US" smtClean="0"/>
              <a:t>40</a:t>
            </a:fld>
            <a:endParaRPr lang="en-US"/>
          </a:p>
        </p:txBody>
      </p:sp>
    </p:spTree>
    <p:extLst>
      <p:ext uri="{BB962C8B-B14F-4D97-AF65-F5344CB8AC3E}">
        <p14:creationId xmlns:p14="http://schemas.microsoft.com/office/powerpoint/2010/main" val="4109584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41</a:t>
            </a:fld>
            <a:endParaRPr lang="en-US"/>
          </a:p>
        </p:txBody>
      </p:sp>
    </p:spTree>
    <p:extLst>
      <p:ext uri="{BB962C8B-B14F-4D97-AF65-F5344CB8AC3E}">
        <p14:creationId xmlns:p14="http://schemas.microsoft.com/office/powerpoint/2010/main" val="3095630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42</a:t>
            </a:fld>
            <a:endParaRPr lang="en-US"/>
          </a:p>
        </p:txBody>
      </p:sp>
    </p:spTree>
    <p:extLst>
      <p:ext uri="{BB962C8B-B14F-4D97-AF65-F5344CB8AC3E}">
        <p14:creationId xmlns:p14="http://schemas.microsoft.com/office/powerpoint/2010/main" val="642762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43</a:t>
            </a:fld>
            <a:endParaRPr lang="en-US"/>
          </a:p>
        </p:txBody>
      </p:sp>
    </p:spTree>
    <p:extLst>
      <p:ext uri="{BB962C8B-B14F-4D97-AF65-F5344CB8AC3E}">
        <p14:creationId xmlns:p14="http://schemas.microsoft.com/office/powerpoint/2010/main" val="2064557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44</a:t>
            </a:fld>
            <a:endParaRPr lang="en-US"/>
          </a:p>
        </p:txBody>
      </p:sp>
    </p:spTree>
    <p:extLst>
      <p:ext uri="{BB962C8B-B14F-4D97-AF65-F5344CB8AC3E}">
        <p14:creationId xmlns:p14="http://schemas.microsoft.com/office/powerpoint/2010/main" val="17027209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BERT </a:t>
            </a:r>
            <a:r>
              <a:rPr lang="en-US" b="0" i="0" dirty="0" err="1">
                <a:solidFill>
                  <a:srgbClr val="D1D5DB"/>
                </a:solidFill>
                <a:effectLst/>
                <a:latin typeface="Söhne"/>
              </a:rPr>
              <a:t>nedir</a:t>
            </a:r>
            <a:r>
              <a:rPr lang="en-US" b="0" i="0" dirty="0">
                <a:solidFill>
                  <a:srgbClr val="D1D5DB"/>
                </a:solidFill>
                <a:effectLst/>
                <a:latin typeface="Söhne"/>
              </a:rPr>
              <a:t>? BERT, Bidirectional Encoder Representations from </a:t>
            </a:r>
            <a:r>
              <a:rPr lang="en-US" b="0" i="0" dirty="0" err="1">
                <a:solidFill>
                  <a:srgbClr val="D1D5DB"/>
                </a:solidFill>
                <a:effectLst/>
                <a:latin typeface="Söhne"/>
              </a:rPr>
              <a:t>Transformers'ın</a:t>
            </a:r>
            <a:r>
              <a:rPr lang="en-US" b="0" i="0" dirty="0">
                <a:solidFill>
                  <a:srgbClr val="D1D5DB"/>
                </a:solidFill>
                <a:effectLst/>
                <a:latin typeface="Söhne"/>
              </a:rPr>
              <a:t> </a:t>
            </a:r>
            <a:r>
              <a:rPr lang="en-US" b="0" i="0" dirty="0" err="1">
                <a:solidFill>
                  <a:srgbClr val="D1D5DB"/>
                </a:solidFill>
                <a:effectLst/>
                <a:latin typeface="Söhne"/>
              </a:rPr>
              <a:t>kısaltmasıdır</a:t>
            </a:r>
            <a:r>
              <a:rPr lang="en-US" b="0" i="0" dirty="0">
                <a:solidFill>
                  <a:srgbClr val="D1D5DB"/>
                </a:solidFill>
                <a:effectLst/>
                <a:latin typeface="Söhne"/>
              </a:rPr>
              <a:t>. </a:t>
            </a:r>
            <a:r>
              <a:rPr lang="en-US" b="0" i="0" dirty="0" err="1">
                <a:solidFill>
                  <a:srgbClr val="D1D5DB"/>
                </a:solidFill>
                <a:effectLst/>
                <a:latin typeface="Söhne"/>
              </a:rPr>
              <a:t>İsminden</a:t>
            </a:r>
            <a:r>
              <a:rPr lang="en-US" b="0" i="0" dirty="0">
                <a:solidFill>
                  <a:srgbClr val="D1D5DB"/>
                </a:solidFill>
                <a:effectLst/>
                <a:latin typeface="Söhne"/>
              </a:rPr>
              <a:t> de </a:t>
            </a:r>
            <a:r>
              <a:rPr lang="en-US" b="0" i="0" dirty="0" err="1">
                <a:solidFill>
                  <a:srgbClr val="D1D5DB"/>
                </a:solidFill>
                <a:effectLst/>
                <a:latin typeface="Söhne"/>
              </a:rPr>
              <a:t>anlaşılacağı</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dilin</a:t>
            </a:r>
            <a:r>
              <a:rPr lang="en-US" b="0" i="0" dirty="0">
                <a:solidFill>
                  <a:srgbClr val="D1D5DB"/>
                </a:solidFill>
                <a:effectLst/>
                <a:latin typeface="Söhne"/>
              </a:rPr>
              <a:t> </a:t>
            </a:r>
            <a:r>
              <a:rPr lang="en-US" b="0" i="0" dirty="0" err="1">
                <a:solidFill>
                  <a:srgbClr val="D1D5DB"/>
                </a:solidFill>
                <a:effectLst/>
                <a:latin typeface="Söhne"/>
              </a:rPr>
              <a:t>temsillerini</a:t>
            </a:r>
            <a:r>
              <a:rPr lang="en-US" b="0" i="0" dirty="0">
                <a:solidFill>
                  <a:srgbClr val="D1D5DB"/>
                </a:solidFill>
                <a:effectLst/>
                <a:latin typeface="Söhne"/>
              </a:rPr>
              <a:t> </a:t>
            </a:r>
            <a:r>
              <a:rPr lang="en-US" b="0" i="0" dirty="0" err="1">
                <a:solidFill>
                  <a:srgbClr val="D1D5DB"/>
                </a:solidFill>
                <a:effectLst/>
                <a:latin typeface="Söhne"/>
              </a:rPr>
              <a:t>öğrenmek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kullanarak</a:t>
            </a:r>
            <a:r>
              <a:rPr lang="en-US" b="0" i="0" dirty="0">
                <a:solidFill>
                  <a:srgbClr val="D1D5DB"/>
                </a:solidFill>
                <a:effectLst/>
                <a:latin typeface="Söhne"/>
              </a:rPr>
              <a:t>, </a:t>
            </a:r>
            <a:r>
              <a:rPr lang="en-US" b="0" i="0" dirty="0" err="1">
                <a:solidFill>
                  <a:srgbClr val="D1D5DB"/>
                </a:solidFill>
                <a:effectLst/>
                <a:latin typeface="Söhne"/>
              </a:rPr>
              <a:t>özellikle</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yöntemdir</a:t>
            </a:r>
            <a:r>
              <a:rPr lang="en-US" b="0" i="0" dirty="0">
                <a:solidFill>
                  <a:srgbClr val="D1D5DB"/>
                </a:solidFill>
                <a:effectLst/>
                <a:latin typeface="Söhne"/>
              </a:rPr>
              <a:t>. </a:t>
            </a:r>
            <a:endParaRPr lang="en-US" dirty="0"/>
          </a:p>
          <a:p>
            <a:r>
              <a:rPr lang="en-US" dirty="0" err="1"/>
              <a:t>Genel</a:t>
            </a:r>
            <a:r>
              <a:rPr lang="en-US" dirty="0"/>
              <a:t> </a:t>
            </a:r>
            <a:r>
              <a:rPr lang="en-US" dirty="0" err="1"/>
              <a:t>anlamda</a:t>
            </a:r>
            <a:r>
              <a:rPr lang="en-US" dirty="0"/>
              <a:t> BERT in </a:t>
            </a:r>
            <a:r>
              <a:rPr lang="en-US" dirty="0" err="1"/>
              <a:t>ayaptığı</a:t>
            </a:r>
            <a:r>
              <a:rPr lang="en-US" dirty="0"/>
              <a:t> </a:t>
            </a:r>
            <a:r>
              <a:rPr lang="en-US" dirty="0" err="1"/>
              <a:t>şey</a:t>
            </a:r>
            <a:r>
              <a:rPr lang="en-US" dirty="0"/>
              <a:t> </a:t>
            </a:r>
            <a:r>
              <a:rPr lang="en-US" dirty="0" err="1"/>
              <a:t>az</a:t>
            </a:r>
            <a:r>
              <a:rPr lang="en-US" dirty="0"/>
              <a:t> </a:t>
            </a:r>
            <a:r>
              <a:rPr lang="en-US" dirty="0" err="1"/>
              <a:t>öcne</a:t>
            </a:r>
            <a:r>
              <a:rPr lang="en-US" dirty="0"/>
              <a:t> </a:t>
            </a:r>
            <a:r>
              <a:rPr lang="en-US" dirty="0" err="1"/>
              <a:t>söylediğim</a:t>
            </a:r>
            <a:r>
              <a:rPr lang="en-US" dirty="0"/>
              <a:t> </a:t>
            </a:r>
            <a:r>
              <a:rPr lang="en-US" dirty="0" err="1"/>
              <a:t>şey</a:t>
            </a:r>
            <a:r>
              <a:rPr lang="en-US" dirty="0"/>
              <a:t>. </a:t>
            </a:r>
            <a:r>
              <a:rPr lang="en-US" dirty="0" err="1"/>
              <a:t>Yani</a:t>
            </a:r>
            <a:r>
              <a:rPr lang="en-US" dirty="0"/>
              <a:t> transformer </a:t>
            </a:r>
            <a:r>
              <a:rPr lang="en-US" dirty="0" err="1"/>
              <a:t>mimarisindeki</a:t>
            </a:r>
            <a:r>
              <a:rPr lang="en-US" dirty="0"/>
              <a:t> </a:t>
            </a:r>
            <a:r>
              <a:rPr lang="en-US" dirty="0" err="1"/>
              <a:t>encoderları</a:t>
            </a:r>
            <a:r>
              <a:rPr lang="en-US" dirty="0"/>
              <a:t> </a:t>
            </a:r>
            <a:r>
              <a:rPr lang="en-US" dirty="0" err="1"/>
              <a:t>alarak</a:t>
            </a:r>
            <a:r>
              <a:rPr lang="en-US" dirty="0"/>
              <a:t> </a:t>
            </a:r>
            <a:r>
              <a:rPr lang="en-US" dirty="0" err="1"/>
              <a:t>classifer</a:t>
            </a:r>
            <a:r>
              <a:rPr lang="en-US" dirty="0"/>
              <a:t> </a:t>
            </a:r>
            <a:r>
              <a:rPr lang="en-US" dirty="0" err="1"/>
              <a:t>öncesine</a:t>
            </a:r>
            <a:r>
              <a:rPr lang="en-US" dirty="0"/>
              <a:t> </a:t>
            </a:r>
            <a:r>
              <a:rPr lang="en-US" dirty="0" err="1"/>
              <a:t>hazır</a:t>
            </a:r>
            <a:r>
              <a:rPr lang="en-US" dirty="0"/>
              <a:t> hale </a:t>
            </a:r>
            <a:r>
              <a:rPr lang="en-US" dirty="0" err="1"/>
              <a:t>getirmek</a:t>
            </a:r>
            <a:r>
              <a:rPr lang="en-US" dirty="0"/>
              <a:t>. </a:t>
            </a:r>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BERT </a:t>
            </a:r>
            <a:r>
              <a:rPr lang="en-US" b="0" i="0" dirty="0" err="1">
                <a:solidFill>
                  <a:srgbClr val="D1D5DB"/>
                </a:solidFill>
                <a:effectLst/>
                <a:latin typeface="Söhne"/>
              </a:rPr>
              <a:t>arasındaki</a:t>
            </a:r>
            <a:r>
              <a:rPr lang="en-US" b="0" i="0" dirty="0">
                <a:solidFill>
                  <a:srgbClr val="D1D5DB"/>
                </a:solidFill>
                <a:effectLst/>
                <a:latin typeface="Söhne"/>
              </a:rPr>
              <a:t> fark </a:t>
            </a:r>
            <a:r>
              <a:rPr lang="en-US" b="0" i="0" dirty="0" err="1">
                <a:solidFill>
                  <a:srgbClr val="D1D5DB"/>
                </a:solidFill>
                <a:effectLst/>
                <a:latin typeface="Söhne"/>
              </a:rPr>
              <a:t>nedir</a:t>
            </a:r>
            <a:r>
              <a:rPr lang="en-US" b="0" i="0" dirty="0">
                <a:solidFill>
                  <a:srgbClr val="D1D5DB"/>
                </a:solidFill>
                <a:effectLst/>
                <a:latin typeface="Söhne"/>
              </a:rPr>
              <a:t>? BERT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modelidir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dildeki</a:t>
            </a:r>
            <a:r>
              <a:rPr lang="en-US" b="0" i="0" dirty="0">
                <a:solidFill>
                  <a:srgbClr val="D1D5DB"/>
                </a:solidFill>
                <a:effectLst/>
                <a:latin typeface="Söhne"/>
              </a:rPr>
              <a:t> </a:t>
            </a:r>
            <a:r>
              <a:rPr lang="en-US" b="0" i="0" dirty="0" err="1">
                <a:solidFill>
                  <a:srgbClr val="D1D5DB"/>
                </a:solidFill>
                <a:effectLst/>
                <a:latin typeface="Söhne"/>
              </a:rPr>
              <a:t>kelimeler</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istatistiksel</a:t>
            </a:r>
            <a:r>
              <a:rPr lang="en-US" b="0" i="0" dirty="0">
                <a:solidFill>
                  <a:srgbClr val="D1D5DB"/>
                </a:solidFill>
                <a:effectLst/>
                <a:latin typeface="Söhne"/>
              </a:rPr>
              <a:t> </a:t>
            </a:r>
            <a:r>
              <a:rPr lang="en-US" b="0" i="0" dirty="0" err="1">
                <a:solidFill>
                  <a:srgbClr val="D1D5DB"/>
                </a:solidFill>
                <a:effectLst/>
                <a:latin typeface="Söhne"/>
              </a:rPr>
              <a:t>ilişkileri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hangi</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olası</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şeyleri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Bu </a:t>
            </a:r>
            <a:r>
              <a:rPr lang="en-US" b="0" i="0" dirty="0" err="1">
                <a:solidFill>
                  <a:srgbClr val="D1D5DB"/>
                </a:solidFill>
                <a:effectLst/>
                <a:latin typeface="Söhne"/>
              </a:rPr>
              <a:t>yüzden</a:t>
            </a:r>
            <a:r>
              <a:rPr lang="en-US" b="0" i="0" dirty="0">
                <a:solidFill>
                  <a:srgbClr val="D1D5DB"/>
                </a:solidFill>
                <a:effectLst/>
                <a:latin typeface="Söhne"/>
              </a:rPr>
              <a:t> </a:t>
            </a:r>
            <a:r>
              <a:rPr lang="en-US" b="0" i="0" dirty="0" err="1">
                <a:solidFill>
                  <a:srgbClr val="D1D5DB"/>
                </a:solidFill>
                <a:effectLst/>
                <a:latin typeface="Söhne"/>
              </a:rPr>
              <a:t>adında</a:t>
            </a:r>
            <a:r>
              <a:rPr lang="en-US" b="0" i="0" dirty="0">
                <a:solidFill>
                  <a:srgbClr val="D1D5DB"/>
                </a:solidFill>
                <a:effectLst/>
                <a:latin typeface="Söhne"/>
              </a:rPr>
              <a:t> Representations (</a:t>
            </a:r>
            <a:r>
              <a:rPr lang="en-US" b="0" i="0" dirty="0" err="1">
                <a:solidFill>
                  <a:srgbClr val="D1D5DB"/>
                </a:solidFill>
                <a:effectLst/>
                <a:latin typeface="Söhne"/>
              </a:rPr>
              <a:t>Temsiller</a:t>
            </a:r>
            <a:r>
              <a:rPr lang="en-US" b="0" i="0" dirty="0">
                <a:solidFill>
                  <a:srgbClr val="D1D5DB"/>
                </a:solidFill>
                <a:effectLst/>
                <a:latin typeface="Söhne"/>
              </a:rPr>
              <a:t>) </a:t>
            </a:r>
            <a:r>
              <a:rPr lang="en-US" b="0" i="0" dirty="0" err="1">
                <a:solidFill>
                  <a:srgbClr val="D1D5DB"/>
                </a:solidFill>
                <a:effectLst/>
                <a:latin typeface="Söhne"/>
              </a:rPr>
              <a:t>kısmı</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Bidirectional Encoder Representations from Transformers.</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öğrenimi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gözetimsiz</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eğitilebilir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aşağı</a:t>
            </a:r>
            <a:r>
              <a:rPr lang="en-US" b="0" i="0" dirty="0">
                <a:solidFill>
                  <a:srgbClr val="D1D5DB"/>
                </a:solidFill>
                <a:effectLst/>
                <a:latin typeface="Söhne"/>
              </a:rPr>
              <a:t> </a:t>
            </a:r>
            <a:r>
              <a:rPr lang="en-US" b="0" i="0" dirty="0" err="1">
                <a:solidFill>
                  <a:srgbClr val="D1D5DB"/>
                </a:solidFill>
                <a:effectLst/>
                <a:latin typeface="Söhne"/>
              </a:rPr>
              <a:t>akış</a:t>
            </a:r>
            <a:r>
              <a:rPr lang="en-US" b="0" i="0" dirty="0">
                <a:solidFill>
                  <a:srgbClr val="D1D5DB"/>
                </a:solidFill>
                <a:effectLst/>
                <a:latin typeface="Söhne"/>
              </a:rPr>
              <a:t> </a:t>
            </a:r>
            <a:r>
              <a:rPr lang="en-US" b="0" i="0" dirty="0" err="1">
                <a:solidFill>
                  <a:srgbClr val="D1D5DB"/>
                </a:solidFill>
                <a:effectLst/>
                <a:latin typeface="Söhne"/>
              </a:rPr>
              <a:t>görevlerinde</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transfer </a:t>
            </a:r>
            <a:r>
              <a:rPr lang="en-US" b="0" i="0" dirty="0" err="1">
                <a:solidFill>
                  <a:srgbClr val="D1D5DB"/>
                </a:solidFill>
                <a:effectLst/>
                <a:latin typeface="Söhne"/>
              </a:rPr>
              <a:t>öğreniminde</a:t>
            </a:r>
            <a:r>
              <a:rPr lang="en-US" b="0" i="0" dirty="0">
                <a:solidFill>
                  <a:srgbClr val="D1D5DB"/>
                </a:solidFill>
                <a:effectLst/>
                <a:latin typeface="Söhne"/>
              </a:rPr>
              <a:t> </a:t>
            </a:r>
            <a:r>
              <a:rPr lang="en-US" b="0" i="0" dirty="0" err="1">
                <a:solidFill>
                  <a:srgbClr val="D1D5DB"/>
                </a:solidFill>
                <a:effectLst/>
                <a:latin typeface="Söhne"/>
              </a:rPr>
              <a:t>BERT'i</a:t>
            </a:r>
            <a:r>
              <a:rPr lang="en-US" b="0" i="0" dirty="0">
                <a:solidFill>
                  <a:srgbClr val="D1D5DB"/>
                </a:solidFill>
                <a:effectLst/>
                <a:latin typeface="Söhne"/>
              </a:rPr>
              <a:t> fine-tune </a:t>
            </a:r>
            <a:r>
              <a:rPr lang="en-US" b="0" i="0" dirty="0" err="1">
                <a:solidFill>
                  <a:srgbClr val="D1D5DB"/>
                </a:solidFill>
                <a:effectLst/>
                <a:latin typeface="Söhne"/>
              </a:rPr>
              <a:t>edebiliriz</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a:t>
            </a:r>
            <a:r>
              <a:rPr lang="en-US" b="0" i="0" dirty="0" err="1">
                <a:solidFill>
                  <a:srgbClr val="D1D5DB"/>
                </a:solidFill>
                <a:effectLst/>
                <a:latin typeface="Söhne"/>
              </a:rPr>
              <a:t>eğitilmiş</a:t>
            </a:r>
            <a:r>
              <a:rPr lang="en-US" b="0" i="0" dirty="0">
                <a:solidFill>
                  <a:srgbClr val="D1D5DB"/>
                </a:solidFill>
                <a:effectLst/>
                <a:latin typeface="Söhne"/>
              </a:rPr>
              <a:t> BERT </a:t>
            </a:r>
            <a:r>
              <a:rPr lang="en-US" b="0" i="0" dirty="0" err="1">
                <a:solidFill>
                  <a:srgbClr val="D1D5DB"/>
                </a:solidFill>
                <a:effectLst/>
                <a:latin typeface="Söhne"/>
              </a:rPr>
              <a:t>versiyonları</a:t>
            </a:r>
            <a:r>
              <a:rPr lang="en-US" b="0" i="0" dirty="0">
                <a:solidFill>
                  <a:srgbClr val="D1D5DB"/>
                </a:solidFill>
                <a:effectLst/>
                <a:latin typeface="Söhne"/>
              </a:rPr>
              <a:t> </a:t>
            </a:r>
            <a:r>
              <a:rPr lang="en-US" b="0" i="0" dirty="0" err="1">
                <a:solidFill>
                  <a:srgbClr val="D1D5DB"/>
                </a:solidFill>
                <a:effectLst/>
                <a:latin typeface="Söhne"/>
              </a:rPr>
              <a:t>mevcuttur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modeller</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fine-tune </a:t>
            </a:r>
            <a:r>
              <a:rPr lang="en-US" b="0" i="0" dirty="0" err="1">
                <a:solidFill>
                  <a:srgbClr val="D1D5DB"/>
                </a:solidFill>
                <a:effectLst/>
                <a:latin typeface="Söhne"/>
              </a:rPr>
              <a:t>edilmiş</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belirli</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öğrenme</a:t>
            </a:r>
            <a:r>
              <a:rPr lang="en-US" b="0" i="0" dirty="0">
                <a:solidFill>
                  <a:srgbClr val="D1D5DB"/>
                </a:solidFill>
                <a:effectLst/>
                <a:latin typeface="Söhne"/>
              </a:rPr>
              <a:t> </a:t>
            </a:r>
            <a:r>
              <a:rPr lang="en-US" b="0" i="0" dirty="0" err="1">
                <a:solidFill>
                  <a:srgbClr val="D1D5DB"/>
                </a:solidFill>
                <a:effectLst/>
                <a:latin typeface="Söhne"/>
              </a:rPr>
              <a:t>görevlerinizi</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p>
          <a:p>
            <a:pPr algn="l"/>
            <a:endParaRPr lang="en-US" b="0" i="0" dirty="0">
              <a:solidFill>
                <a:srgbClr val="D1D5DB"/>
              </a:solidFill>
              <a:effectLst/>
              <a:latin typeface="Söhne"/>
            </a:endParaRPr>
          </a:p>
          <a:p>
            <a:pPr algn="l"/>
            <a:r>
              <a:rPr lang="en-US" b="0" i="0" dirty="0" err="1">
                <a:solidFill>
                  <a:srgbClr val="D1D5DB"/>
                </a:solidFill>
                <a:effectLst/>
                <a:latin typeface="Söhne"/>
              </a:rPr>
              <a:t>Öte</a:t>
            </a:r>
            <a:r>
              <a:rPr lang="en-US" b="0" i="0" dirty="0">
                <a:solidFill>
                  <a:srgbClr val="D1D5DB"/>
                </a:solidFill>
                <a:effectLst/>
                <a:latin typeface="Söhne"/>
              </a:rPr>
              <a:t> </a:t>
            </a:r>
            <a:r>
              <a:rPr lang="en-US" b="0" i="0" dirty="0" err="1">
                <a:solidFill>
                  <a:srgbClr val="D1D5DB"/>
                </a:solidFill>
                <a:effectLst/>
                <a:latin typeface="Söhne"/>
              </a:rPr>
              <a:t>yandan</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başlangıçta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olmak</a:t>
            </a:r>
            <a:r>
              <a:rPr lang="en-US" b="0" i="0" dirty="0">
                <a:solidFill>
                  <a:srgbClr val="D1D5DB"/>
                </a:solidFill>
                <a:effectLst/>
                <a:latin typeface="Söhne"/>
              </a:rPr>
              <a:t> </a:t>
            </a:r>
            <a:r>
              <a:rPr lang="en-US" b="0" i="0" dirty="0" err="1">
                <a:solidFill>
                  <a:srgbClr val="D1D5DB"/>
                </a:solidFill>
                <a:effectLst/>
                <a:latin typeface="Söhne"/>
              </a:rPr>
              <a:t>yerine</a:t>
            </a:r>
            <a:r>
              <a:rPr lang="en-US" b="0" i="0" dirty="0">
                <a:solidFill>
                  <a:srgbClr val="D1D5DB"/>
                </a:solidFill>
                <a:effectLst/>
                <a:latin typeface="Söhne"/>
              </a:rPr>
              <a:t> </a:t>
            </a:r>
            <a:r>
              <a:rPr lang="en-US" b="0" i="0" dirty="0" err="1">
                <a:solidFill>
                  <a:srgbClr val="D1D5DB"/>
                </a:solidFill>
                <a:effectLst/>
                <a:latin typeface="Söhne"/>
              </a:rPr>
              <a:t>sıra</a:t>
            </a:r>
            <a:r>
              <a:rPr lang="en-US" b="0" i="0" dirty="0">
                <a:solidFill>
                  <a:srgbClr val="D1D5DB"/>
                </a:solidFill>
                <a:effectLst/>
                <a:latin typeface="Söhne"/>
              </a:rPr>
              <a:t> </a:t>
            </a:r>
            <a:r>
              <a:rPr lang="en-US" b="0" i="0" dirty="0" err="1">
                <a:solidFill>
                  <a:srgbClr val="D1D5DB"/>
                </a:solidFill>
                <a:effectLst/>
                <a:latin typeface="Söhne"/>
              </a:rPr>
              <a:t>dönüşüm</a:t>
            </a:r>
            <a:r>
              <a:rPr lang="en-US" b="0" i="0" dirty="0">
                <a:solidFill>
                  <a:srgbClr val="D1D5DB"/>
                </a:solidFill>
                <a:effectLst/>
                <a:latin typeface="Söhne"/>
              </a:rPr>
              <a:t> </a:t>
            </a:r>
            <a:r>
              <a:rPr lang="en-US" b="0" i="0" dirty="0" err="1">
                <a:solidFill>
                  <a:srgbClr val="D1D5DB"/>
                </a:solidFill>
                <a:effectLst/>
                <a:latin typeface="Söhne"/>
              </a:rPr>
              <a:t>görevlerini</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diziyi</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diziye</a:t>
            </a:r>
            <a:r>
              <a:rPr lang="en-US" b="0" i="0" dirty="0">
                <a:solidFill>
                  <a:srgbClr val="D1D5DB"/>
                </a:solidFill>
                <a:effectLst/>
                <a:latin typeface="Söhne"/>
              </a:rPr>
              <a:t> </a:t>
            </a:r>
            <a:r>
              <a:rPr lang="en-US" b="0" i="0" dirty="0" err="1">
                <a:solidFill>
                  <a:srgbClr val="D1D5DB"/>
                </a:solidFill>
                <a:effectLst/>
                <a:latin typeface="Söhne"/>
              </a:rPr>
              <a:t>dönüştürmek</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tasarlanmıştır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recurrentlar</a:t>
            </a:r>
            <a:r>
              <a:rPr lang="en-US" b="0" i="0" dirty="0">
                <a:solidFill>
                  <a:srgbClr val="D1D5DB"/>
                </a:solidFill>
                <a:effectLst/>
                <a:latin typeface="Söhne"/>
              </a:rPr>
              <a:t> </a:t>
            </a:r>
            <a:r>
              <a:rPr lang="en-US" b="0" i="0" dirty="0" err="1">
                <a:solidFill>
                  <a:srgbClr val="D1D5DB"/>
                </a:solidFill>
                <a:effectLst/>
                <a:latin typeface="Söhne"/>
              </a:rPr>
              <a:t>olmadan</a:t>
            </a:r>
            <a:r>
              <a:rPr lang="en-US" b="0" i="0" dirty="0">
                <a:solidFill>
                  <a:srgbClr val="D1D5DB"/>
                </a:solidFill>
                <a:effectLst/>
                <a:latin typeface="Söhne"/>
              </a:rPr>
              <a:t> attention lar </a:t>
            </a:r>
            <a:r>
              <a:rPr lang="en-US" b="0" i="0" dirty="0" err="1">
                <a:solidFill>
                  <a:srgbClr val="D1D5DB"/>
                </a:solidFill>
                <a:effectLst/>
                <a:latin typeface="Söhne"/>
              </a:rPr>
              <a:t>kullanılır</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kodlayıcıdır</a:t>
            </a:r>
            <a:r>
              <a:rPr lang="en-US" b="0" i="0" dirty="0">
                <a:solidFill>
                  <a:srgbClr val="D1D5DB"/>
                </a:solidFill>
                <a:effectLst/>
                <a:latin typeface="Söhne"/>
              </a:rPr>
              <a:t>, </a:t>
            </a:r>
            <a:r>
              <a:rPr lang="en-US" b="0" i="0" dirty="0" err="1">
                <a:solidFill>
                  <a:srgbClr val="D1D5DB"/>
                </a:solidFill>
                <a:effectLst/>
                <a:latin typeface="Söhne"/>
              </a:rPr>
              <a:t>oysa</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çözücüden</a:t>
            </a:r>
            <a:r>
              <a:rPr lang="en-US" b="0" i="0" dirty="0">
                <a:solidFill>
                  <a:srgbClr val="D1D5DB"/>
                </a:solidFill>
                <a:effectLst/>
                <a:latin typeface="Söhne"/>
              </a:rPr>
              <a:t> </a:t>
            </a:r>
            <a:r>
              <a:rPr lang="en-US" b="0" i="0" dirty="0" err="1">
                <a:solidFill>
                  <a:srgbClr val="D1D5DB"/>
                </a:solidFill>
                <a:effectLst/>
                <a:latin typeface="Söhne"/>
              </a:rPr>
              <a:t>oluşur</a:t>
            </a:r>
            <a:r>
              <a:rPr lang="en-US" b="0" i="0" dirty="0">
                <a:solidFill>
                  <a:srgbClr val="D1D5DB"/>
                </a:solidFill>
                <a:effectLst/>
                <a:latin typeface="Söhne"/>
              </a:rPr>
              <a:t>. BERT,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kodlayıcısına</a:t>
            </a:r>
            <a:r>
              <a:rPr lang="en-US" b="0" i="0" dirty="0">
                <a:solidFill>
                  <a:srgbClr val="D1D5DB"/>
                </a:solidFill>
                <a:effectLst/>
                <a:latin typeface="Söhne"/>
              </a:rPr>
              <a:t> </a:t>
            </a:r>
            <a:r>
              <a:rPr lang="en-US" b="0" i="0" dirty="0" err="1">
                <a:solidFill>
                  <a:srgbClr val="D1D5DB"/>
                </a:solidFill>
                <a:effectLst/>
                <a:latin typeface="Söhne"/>
              </a:rPr>
              <a:t>çok</a:t>
            </a:r>
            <a:r>
              <a:rPr lang="en-US" b="0" i="0" dirty="0">
                <a:solidFill>
                  <a:srgbClr val="D1D5DB"/>
                </a:solidFill>
                <a:effectLst/>
                <a:latin typeface="Söhne"/>
              </a:rPr>
              <a:t> </a:t>
            </a:r>
            <a:r>
              <a:rPr lang="en-US" b="0" i="0" dirty="0" err="1">
                <a:solidFill>
                  <a:srgbClr val="D1D5DB"/>
                </a:solidFill>
                <a:effectLst/>
                <a:latin typeface="Söhne"/>
              </a:rPr>
              <a:t>benzeyen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nedenle</a:t>
            </a:r>
            <a:r>
              <a:rPr lang="en-US" b="0" i="0" dirty="0">
                <a:solidFill>
                  <a:srgbClr val="D1D5DB"/>
                </a:solidFill>
                <a:effectLst/>
                <a:latin typeface="Söhne"/>
              </a:rPr>
              <a:t> BERT,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modeldir</a:t>
            </a:r>
            <a:r>
              <a:rPr lang="en-US" b="0" i="0" dirty="0">
                <a:solidFill>
                  <a:srgbClr val="D1D5DB"/>
                </a:solidFill>
                <a:effectLst/>
                <a:latin typeface="Söhne"/>
              </a:rPr>
              <a:t>. </a:t>
            </a:r>
            <a:r>
              <a:rPr lang="en-US" b="0" i="0" dirty="0" err="1">
                <a:solidFill>
                  <a:srgbClr val="D1D5DB"/>
                </a:solidFill>
                <a:effectLst/>
                <a:latin typeface="Söhne"/>
              </a:rPr>
              <a:t>Dolayısıyla</a:t>
            </a:r>
            <a:r>
              <a:rPr lang="en-US" b="0" i="0" dirty="0">
                <a:solidFill>
                  <a:srgbClr val="D1D5DB"/>
                </a:solidFill>
                <a:effectLst/>
                <a:latin typeface="Söhne"/>
              </a:rPr>
              <a:t>, BERT </a:t>
            </a:r>
            <a:r>
              <a:rPr lang="en-US" b="0" i="0" dirty="0" err="1">
                <a:solidFill>
                  <a:srgbClr val="D1D5DB"/>
                </a:solidFill>
                <a:effectLst/>
                <a:latin typeface="Söhne"/>
              </a:rPr>
              <a:t>tekrarlayan</a:t>
            </a:r>
            <a:r>
              <a:rPr lang="en-US" b="0" i="0" dirty="0">
                <a:solidFill>
                  <a:srgbClr val="D1D5DB"/>
                </a:solidFill>
                <a:effectLst/>
                <a:latin typeface="Söhne"/>
              </a:rPr>
              <a:t> </a:t>
            </a:r>
            <a:r>
              <a:rPr lang="en-US" b="0" i="0" dirty="0" err="1">
                <a:solidFill>
                  <a:srgbClr val="D1D5DB"/>
                </a:solidFill>
                <a:effectLst/>
                <a:latin typeface="Söhne"/>
              </a:rPr>
              <a:t>bağlantılar</a:t>
            </a:r>
            <a:r>
              <a:rPr lang="en-US" b="0" i="0" dirty="0">
                <a:solidFill>
                  <a:srgbClr val="D1D5DB"/>
                </a:solidFill>
                <a:effectLst/>
                <a:latin typeface="Söhne"/>
              </a:rPr>
              <a:t> </a:t>
            </a:r>
            <a:r>
              <a:rPr lang="en-US" b="0" i="0" dirty="0" err="1">
                <a:solidFill>
                  <a:srgbClr val="D1D5DB"/>
                </a:solidFill>
                <a:effectLst/>
                <a:latin typeface="Söhne"/>
              </a:rPr>
              <a:t>değil</a:t>
            </a:r>
            <a:r>
              <a:rPr lang="en-US" b="0" i="0" dirty="0">
                <a:solidFill>
                  <a:srgbClr val="D1D5DB"/>
                </a:solidFill>
                <a:effectLst/>
                <a:latin typeface="Söhne"/>
              </a:rPr>
              <a: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ileri</a:t>
            </a:r>
            <a:r>
              <a:rPr lang="en-US" b="0" i="0" dirty="0">
                <a:solidFill>
                  <a:srgbClr val="D1D5DB"/>
                </a:solidFill>
                <a:effectLst/>
                <a:latin typeface="Söhne"/>
              </a:rPr>
              <a:t> </a:t>
            </a:r>
            <a:r>
              <a:rPr lang="en-US" b="0" i="0" dirty="0" err="1">
                <a:solidFill>
                  <a:srgbClr val="D1D5DB"/>
                </a:solidFill>
                <a:effectLst/>
                <a:latin typeface="Söhne"/>
              </a:rPr>
              <a:t>besleme</a:t>
            </a:r>
            <a:r>
              <a:rPr lang="en-US" b="0" i="0" dirty="0">
                <a:solidFill>
                  <a:srgbClr val="D1D5DB"/>
                </a:solidFill>
                <a:effectLst/>
                <a:latin typeface="Söhne"/>
              </a:rPr>
              <a:t> </a:t>
            </a:r>
            <a:r>
              <a:rPr lang="en-US" b="0" i="0" dirty="0" err="1">
                <a:solidFill>
                  <a:srgbClr val="D1D5DB"/>
                </a:solidFill>
                <a:effectLst/>
                <a:latin typeface="Söhne"/>
              </a:rPr>
              <a:t>katmanları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Sadece</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ağları</a:t>
            </a:r>
            <a:r>
              <a:rPr lang="en-US" b="0" i="0" dirty="0">
                <a:solidFill>
                  <a:srgbClr val="D1D5DB"/>
                </a:solidFill>
                <a:effectLst/>
                <a:latin typeface="Söhne"/>
              </a:rPr>
              <a:t> da </a:t>
            </a:r>
            <a:r>
              <a:rPr lang="en-US" b="0" i="0" dirty="0" err="1">
                <a:solidFill>
                  <a:srgbClr val="D1D5DB"/>
                </a:solidFill>
                <a:effectLst/>
                <a:latin typeface="Söhne"/>
              </a:rPr>
              <a:t>vardır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GPT </a:t>
            </a:r>
            <a:r>
              <a:rPr lang="en-US" b="0" i="0" dirty="0" err="1">
                <a:solidFill>
                  <a:srgbClr val="D1D5DB"/>
                </a:solidFill>
                <a:effectLst/>
                <a:latin typeface="Söhne"/>
              </a:rPr>
              <a:t>modeli</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En</a:t>
            </a:r>
            <a:r>
              <a:rPr lang="en-US" b="0" i="0" dirty="0">
                <a:solidFill>
                  <a:srgbClr val="D1D5DB"/>
                </a:solidFill>
                <a:effectLst/>
                <a:latin typeface="Söhne"/>
              </a:rPr>
              <a:t> </a:t>
            </a:r>
            <a:r>
              <a:rPr lang="en-US" b="0" i="0" dirty="0" err="1">
                <a:solidFill>
                  <a:srgbClr val="D1D5DB"/>
                </a:solidFill>
                <a:effectLst/>
                <a:latin typeface="Söhne"/>
              </a:rPr>
              <a:t>İyi</a:t>
            </a:r>
            <a:r>
              <a:rPr lang="en-US" b="0" i="0" dirty="0">
                <a:solidFill>
                  <a:srgbClr val="D1D5DB"/>
                </a:solidFill>
                <a:effectLst/>
                <a:latin typeface="Söhne"/>
              </a:rPr>
              <a:t> </a:t>
            </a:r>
            <a:r>
              <a:rPr lang="en-US" b="0" i="0" dirty="0" err="1">
                <a:solidFill>
                  <a:srgbClr val="D1D5DB"/>
                </a:solidFill>
                <a:effectLst/>
                <a:latin typeface="Söhne"/>
              </a:rPr>
              <a:t>Performansı</a:t>
            </a:r>
            <a:r>
              <a:rPr lang="en-US" b="0" i="0" dirty="0">
                <a:solidFill>
                  <a:srgbClr val="D1D5DB"/>
                </a:solidFill>
                <a:effectLst/>
                <a:latin typeface="Söhne"/>
              </a:rPr>
              <a:t> </a:t>
            </a:r>
            <a:r>
              <a:rPr lang="en-US" b="0" i="0" dirty="0" err="1">
                <a:solidFill>
                  <a:srgbClr val="D1D5DB"/>
                </a:solidFill>
                <a:effectLst/>
                <a:latin typeface="Söhne"/>
              </a:rPr>
              <a:t>Elde</a:t>
            </a:r>
            <a:r>
              <a:rPr lang="en-US" b="0" i="0" dirty="0">
                <a:solidFill>
                  <a:srgbClr val="D1D5DB"/>
                </a:solidFill>
                <a:effectLst/>
                <a:latin typeface="Söhne"/>
              </a:rPr>
              <a:t> </a:t>
            </a:r>
            <a:r>
              <a:rPr lang="en-US" b="0" i="0" dirty="0" err="1">
                <a:solidFill>
                  <a:srgbClr val="D1D5DB"/>
                </a:solidFill>
                <a:effectLst/>
                <a:latin typeface="Söhne"/>
              </a:rPr>
              <a:t>Etmek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attention is all you need </a:t>
            </a:r>
            <a:r>
              <a:rPr lang="en-US" b="0" i="0" dirty="0" err="1">
                <a:solidFill>
                  <a:srgbClr val="D1D5DB"/>
                </a:solidFill>
                <a:effectLst/>
                <a:latin typeface="Söhne"/>
              </a:rPr>
              <a:t>makalesinde</a:t>
            </a:r>
            <a:r>
              <a:rPr lang="en-US" b="0" i="0" dirty="0">
                <a:solidFill>
                  <a:srgbClr val="D1D5DB"/>
                </a:solidFill>
                <a:effectLst/>
                <a:latin typeface="Söhne"/>
              </a:rPr>
              <a:t> </a:t>
            </a:r>
            <a:r>
              <a:rPr lang="en-US" b="0" i="0" dirty="0" err="1">
                <a:solidFill>
                  <a:srgbClr val="D1D5DB"/>
                </a:solidFill>
                <a:effectLst/>
                <a:latin typeface="Söhne"/>
              </a:rPr>
              <a:t>kullanılan</a:t>
            </a:r>
            <a:r>
              <a:rPr lang="en-US" b="0" i="0" dirty="0">
                <a:solidFill>
                  <a:srgbClr val="D1D5DB"/>
                </a:solidFill>
                <a:effectLst/>
                <a:latin typeface="Söhne"/>
              </a:rPr>
              <a:t> </a:t>
            </a:r>
            <a:r>
              <a:rPr lang="en-US" b="0" i="0" dirty="0" err="1">
                <a:solidFill>
                  <a:srgbClr val="D1D5DB"/>
                </a:solidFill>
                <a:effectLst/>
                <a:latin typeface="Söhne"/>
              </a:rPr>
              <a:t>hiperparametrelerden</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hiperparametreler</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BERT, 8 </a:t>
            </a:r>
            <a:r>
              <a:rPr lang="en-US" b="0" i="0" dirty="0" err="1">
                <a:solidFill>
                  <a:srgbClr val="D1D5DB"/>
                </a:solidFill>
                <a:effectLst/>
                <a:latin typeface="Söhne"/>
              </a:rPr>
              <a:t>yerine</a:t>
            </a:r>
            <a:r>
              <a:rPr lang="en-US" b="0" i="0" dirty="0">
                <a:solidFill>
                  <a:srgbClr val="D1D5DB"/>
                </a:solidFill>
                <a:effectLst/>
                <a:latin typeface="Söhne"/>
              </a:rPr>
              <a:t> 12 </a:t>
            </a:r>
            <a:r>
              <a:rPr lang="en-US" b="0" i="0" dirty="0" err="1">
                <a:solidFill>
                  <a:srgbClr val="D1D5DB"/>
                </a:solidFill>
                <a:effectLst/>
                <a:latin typeface="Söhne"/>
              </a:rPr>
              <a:t>ve</a:t>
            </a:r>
            <a:r>
              <a:rPr lang="en-US" b="0" i="0" dirty="0">
                <a:solidFill>
                  <a:srgbClr val="D1D5DB"/>
                </a:solidFill>
                <a:effectLst/>
                <a:latin typeface="Söhne"/>
              </a:rPr>
              <a:t> 16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başlığı</a:t>
            </a:r>
            <a:r>
              <a:rPr lang="en-US" b="0" i="0" dirty="0">
                <a:solidFill>
                  <a:srgbClr val="D1D5DB"/>
                </a:solidFill>
                <a:effectLst/>
                <a:latin typeface="Söhne"/>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45</a:t>
            </a:fld>
            <a:endParaRPr lang="en-US"/>
          </a:p>
        </p:txBody>
      </p:sp>
    </p:spTree>
    <p:extLst>
      <p:ext uri="{BB962C8B-B14F-4D97-AF65-F5344CB8AC3E}">
        <p14:creationId xmlns:p14="http://schemas.microsoft.com/office/powerpoint/2010/main" val="1231170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BERT </a:t>
            </a:r>
            <a:r>
              <a:rPr lang="en-US" b="0" i="0" dirty="0" err="1">
                <a:solidFill>
                  <a:srgbClr val="D1D5DB"/>
                </a:solidFill>
                <a:effectLst/>
                <a:latin typeface="Söhne"/>
              </a:rPr>
              <a:t>nedir</a:t>
            </a:r>
            <a:r>
              <a:rPr lang="en-US" b="0" i="0" dirty="0">
                <a:solidFill>
                  <a:srgbClr val="D1D5DB"/>
                </a:solidFill>
                <a:effectLst/>
                <a:latin typeface="Söhne"/>
              </a:rPr>
              <a:t>? BERT, Bidirectional Encoder Representations from </a:t>
            </a:r>
            <a:r>
              <a:rPr lang="en-US" b="0" i="0" dirty="0" err="1">
                <a:solidFill>
                  <a:srgbClr val="D1D5DB"/>
                </a:solidFill>
                <a:effectLst/>
                <a:latin typeface="Söhne"/>
              </a:rPr>
              <a:t>Transformers'ın</a:t>
            </a:r>
            <a:r>
              <a:rPr lang="en-US" b="0" i="0" dirty="0">
                <a:solidFill>
                  <a:srgbClr val="D1D5DB"/>
                </a:solidFill>
                <a:effectLst/>
                <a:latin typeface="Söhne"/>
              </a:rPr>
              <a:t> </a:t>
            </a:r>
            <a:r>
              <a:rPr lang="en-US" b="0" i="0" dirty="0" err="1">
                <a:solidFill>
                  <a:srgbClr val="D1D5DB"/>
                </a:solidFill>
                <a:effectLst/>
                <a:latin typeface="Söhne"/>
              </a:rPr>
              <a:t>kısaltmasıdır</a:t>
            </a:r>
            <a:r>
              <a:rPr lang="en-US" b="0" i="0" dirty="0">
                <a:solidFill>
                  <a:srgbClr val="D1D5DB"/>
                </a:solidFill>
                <a:effectLst/>
                <a:latin typeface="Söhne"/>
              </a:rPr>
              <a:t>. </a:t>
            </a:r>
            <a:r>
              <a:rPr lang="en-US" b="0" i="0" dirty="0" err="1">
                <a:solidFill>
                  <a:srgbClr val="D1D5DB"/>
                </a:solidFill>
                <a:effectLst/>
                <a:latin typeface="Söhne"/>
              </a:rPr>
              <a:t>İsminden</a:t>
            </a:r>
            <a:r>
              <a:rPr lang="en-US" b="0" i="0" dirty="0">
                <a:solidFill>
                  <a:srgbClr val="D1D5DB"/>
                </a:solidFill>
                <a:effectLst/>
                <a:latin typeface="Söhne"/>
              </a:rPr>
              <a:t> de </a:t>
            </a:r>
            <a:r>
              <a:rPr lang="en-US" b="0" i="0" dirty="0" err="1">
                <a:solidFill>
                  <a:srgbClr val="D1D5DB"/>
                </a:solidFill>
                <a:effectLst/>
                <a:latin typeface="Söhne"/>
              </a:rPr>
              <a:t>anlaşılacağı</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dilin</a:t>
            </a:r>
            <a:r>
              <a:rPr lang="en-US" b="0" i="0" dirty="0">
                <a:solidFill>
                  <a:srgbClr val="D1D5DB"/>
                </a:solidFill>
                <a:effectLst/>
                <a:latin typeface="Söhne"/>
              </a:rPr>
              <a:t> </a:t>
            </a:r>
            <a:r>
              <a:rPr lang="en-US" b="0" i="0" dirty="0" err="1">
                <a:solidFill>
                  <a:srgbClr val="D1D5DB"/>
                </a:solidFill>
                <a:effectLst/>
                <a:latin typeface="Söhne"/>
              </a:rPr>
              <a:t>temsillerini</a:t>
            </a:r>
            <a:r>
              <a:rPr lang="en-US" b="0" i="0" dirty="0">
                <a:solidFill>
                  <a:srgbClr val="D1D5DB"/>
                </a:solidFill>
                <a:effectLst/>
                <a:latin typeface="Söhne"/>
              </a:rPr>
              <a:t> </a:t>
            </a:r>
            <a:r>
              <a:rPr lang="en-US" b="0" i="0" dirty="0" err="1">
                <a:solidFill>
                  <a:srgbClr val="D1D5DB"/>
                </a:solidFill>
                <a:effectLst/>
                <a:latin typeface="Söhne"/>
              </a:rPr>
              <a:t>öğrenmek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kullanarak</a:t>
            </a:r>
            <a:r>
              <a:rPr lang="en-US" b="0" i="0" dirty="0">
                <a:solidFill>
                  <a:srgbClr val="D1D5DB"/>
                </a:solidFill>
                <a:effectLst/>
                <a:latin typeface="Söhne"/>
              </a:rPr>
              <a:t>, </a:t>
            </a:r>
            <a:r>
              <a:rPr lang="en-US" b="0" i="0" dirty="0" err="1">
                <a:solidFill>
                  <a:srgbClr val="D1D5DB"/>
                </a:solidFill>
                <a:effectLst/>
                <a:latin typeface="Söhne"/>
              </a:rPr>
              <a:t>özellikle</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yöntemdir</a:t>
            </a:r>
            <a:r>
              <a:rPr lang="en-US" b="0" i="0" dirty="0">
                <a:solidFill>
                  <a:srgbClr val="D1D5DB"/>
                </a:solidFill>
                <a:effectLst/>
                <a:latin typeface="Söhne"/>
              </a:rPr>
              <a:t>. </a:t>
            </a:r>
            <a:endParaRPr lang="en-US" dirty="0"/>
          </a:p>
          <a:p>
            <a:r>
              <a:rPr lang="en-US" dirty="0" err="1"/>
              <a:t>Genel</a:t>
            </a:r>
            <a:r>
              <a:rPr lang="en-US" dirty="0"/>
              <a:t> </a:t>
            </a:r>
            <a:r>
              <a:rPr lang="en-US" dirty="0" err="1"/>
              <a:t>anlamda</a:t>
            </a:r>
            <a:r>
              <a:rPr lang="en-US" dirty="0"/>
              <a:t> BERT in </a:t>
            </a:r>
            <a:r>
              <a:rPr lang="en-US" dirty="0" err="1"/>
              <a:t>ayaptığı</a:t>
            </a:r>
            <a:r>
              <a:rPr lang="en-US" dirty="0"/>
              <a:t> </a:t>
            </a:r>
            <a:r>
              <a:rPr lang="en-US" dirty="0" err="1"/>
              <a:t>şey</a:t>
            </a:r>
            <a:r>
              <a:rPr lang="en-US" dirty="0"/>
              <a:t> </a:t>
            </a:r>
            <a:r>
              <a:rPr lang="en-US" dirty="0" err="1"/>
              <a:t>az</a:t>
            </a:r>
            <a:r>
              <a:rPr lang="en-US" dirty="0"/>
              <a:t> </a:t>
            </a:r>
            <a:r>
              <a:rPr lang="en-US" dirty="0" err="1"/>
              <a:t>öcne</a:t>
            </a:r>
            <a:r>
              <a:rPr lang="en-US" dirty="0"/>
              <a:t> </a:t>
            </a:r>
            <a:r>
              <a:rPr lang="en-US" dirty="0" err="1"/>
              <a:t>söylediğim</a:t>
            </a:r>
            <a:r>
              <a:rPr lang="en-US" dirty="0"/>
              <a:t> </a:t>
            </a:r>
            <a:r>
              <a:rPr lang="en-US" dirty="0" err="1"/>
              <a:t>şey</a:t>
            </a:r>
            <a:r>
              <a:rPr lang="en-US" dirty="0"/>
              <a:t>. </a:t>
            </a:r>
            <a:r>
              <a:rPr lang="en-US" dirty="0" err="1"/>
              <a:t>Yani</a:t>
            </a:r>
            <a:r>
              <a:rPr lang="en-US" dirty="0"/>
              <a:t> transformer </a:t>
            </a:r>
            <a:r>
              <a:rPr lang="en-US" dirty="0" err="1"/>
              <a:t>mimarisindeki</a:t>
            </a:r>
            <a:r>
              <a:rPr lang="en-US" dirty="0"/>
              <a:t> </a:t>
            </a:r>
            <a:r>
              <a:rPr lang="en-US" dirty="0" err="1"/>
              <a:t>encoderları</a:t>
            </a:r>
            <a:r>
              <a:rPr lang="en-US" dirty="0"/>
              <a:t> </a:t>
            </a:r>
            <a:r>
              <a:rPr lang="en-US" dirty="0" err="1"/>
              <a:t>alarak</a:t>
            </a:r>
            <a:r>
              <a:rPr lang="en-US" dirty="0"/>
              <a:t> </a:t>
            </a:r>
            <a:r>
              <a:rPr lang="en-US" dirty="0" err="1"/>
              <a:t>classifer</a:t>
            </a:r>
            <a:r>
              <a:rPr lang="en-US" dirty="0"/>
              <a:t> </a:t>
            </a:r>
            <a:r>
              <a:rPr lang="en-US" dirty="0" err="1"/>
              <a:t>öncesine</a:t>
            </a:r>
            <a:r>
              <a:rPr lang="en-US" dirty="0"/>
              <a:t> </a:t>
            </a:r>
            <a:r>
              <a:rPr lang="en-US" dirty="0" err="1"/>
              <a:t>hazır</a:t>
            </a:r>
            <a:r>
              <a:rPr lang="en-US" dirty="0"/>
              <a:t> hale </a:t>
            </a:r>
            <a:r>
              <a:rPr lang="en-US" dirty="0" err="1"/>
              <a:t>getirmek</a:t>
            </a:r>
            <a:r>
              <a:rPr lang="en-US" dirty="0"/>
              <a:t>. </a:t>
            </a:r>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BERT </a:t>
            </a:r>
            <a:r>
              <a:rPr lang="en-US" b="0" i="0" dirty="0" err="1">
                <a:solidFill>
                  <a:srgbClr val="D1D5DB"/>
                </a:solidFill>
                <a:effectLst/>
                <a:latin typeface="Söhne"/>
              </a:rPr>
              <a:t>arasındaki</a:t>
            </a:r>
            <a:r>
              <a:rPr lang="en-US" b="0" i="0" dirty="0">
                <a:solidFill>
                  <a:srgbClr val="D1D5DB"/>
                </a:solidFill>
                <a:effectLst/>
                <a:latin typeface="Söhne"/>
              </a:rPr>
              <a:t> fark </a:t>
            </a:r>
            <a:r>
              <a:rPr lang="en-US" b="0" i="0" dirty="0" err="1">
                <a:solidFill>
                  <a:srgbClr val="D1D5DB"/>
                </a:solidFill>
                <a:effectLst/>
                <a:latin typeface="Söhne"/>
              </a:rPr>
              <a:t>nedir</a:t>
            </a:r>
            <a:r>
              <a:rPr lang="en-US" b="0" i="0" dirty="0">
                <a:solidFill>
                  <a:srgbClr val="D1D5DB"/>
                </a:solidFill>
                <a:effectLst/>
                <a:latin typeface="Söhne"/>
              </a:rPr>
              <a:t>? BERT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modelidir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dildeki</a:t>
            </a:r>
            <a:r>
              <a:rPr lang="en-US" b="0" i="0" dirty="0">
                <a:solidFill>
                  <a:srgbClr val="D1D5DB"/>
                </a:solidFill>
                <a:effectLst/>
                <a:latin typeface="Söhne"/>
              </a:rPr>
              <a:t> </a:t>
            </a:r>
            <a:r>
              <a:rPr lang="en-US" b="0" i="0" dirty="0" err="1">
                <a:solidFill>
                  <a:srgbClr val="D1D5DB"/>
                </a:solidFill>
                <a:effectLst/>
                <a:latin typeface="Söhne"/>
              </a:rPr>
              <a:t>kelimeler</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istatistiksel</a:t>
            </a:r>
            <a:r>
              <a:rPr lang="en-US" b="0" i="0" dirty="0">
                <a:solidFill>
                  <a:srgbClr val="D1D5DB"/>
                </a:solidFill>
                <a:effectLst/>
                <a:latin typeface="Söhne"/>
              </a:rPr>
              <a:t> </a:t>
            </a:r>
            <a:r>
              <a:rPr lang="en-US" b="0" i="0" dirty="0" err="1">
                <a:solidFill>
                  <a:srgbClr val="D1D5DB"/>
                </a:solidFill>
                <a:effectLst/>
                <a:latin typeface="Söhne"/>
              </a:rPr>
              <a:t>ilişkileri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a:t>
            </a:r>
            <a:r>
              <a:rPr lang="en-US" b="0" i="0" dirty="0" err="1">
                <a:solidFill>
                  <a:srgbClr val="D1D5DB"/>
                </a:solidFill>
                <a:effectLst/>
                <a:latin typeface="Söhne"/>
              </a:rPr>
              <a:t>hangi</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kelimenin</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daha</a:t>
            </a:r>
            <a:r>
              <a:rPr lang="en-US" b="0" i="0" dirty="0">
                <a:solidFill>
                  <a:srgbClr val="D1D5DB"/>
                </a:solidFill>
                <a:effectLst/>
                <a:latin typeface="Söhne"/>
              </a:rPr>
              <a:t> </a:t>
            </a:r>
            <a:r>
              <a:rPr lang="en-US" b="0" i="0" dirty="0" err="1">
                <a:solidFill>
                  <a:srgbClr val="D1D5DB"/>
                </a:solidFill>
                <a:effectLst/>
                <a:latin typeface="Söhne"/>
              </a:rPr>
              <a:t>olası</a:t>
            </a:r>
            <a:r>
              <a:rPr lang="en-US" b="0" i="0" dirty="0">
                <a:solidFill>
                  <a:srgbClr val="D1D5DB"/>
                </a:solidFill>
                <a:effectLst/>
                <a:latin typeface="Söhne"/>
              </a:rPr>
              <a:t> </a:t>
            </a:r>
            <a:r>
              <a:rPr lang="en-US" b="0" i="0" dirty="0" err="1">
                <a:solidFill>
                  <a:srgbClr val="D1D5DB"/>
                </a:solidFill>
                <a:effectLst/>
                <a:latin typeface="Söhne"/>
              </a:rPr>
              <a:t>olduğu</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şeyleri</a:t>
            </a:r>
            <a:r>
              <a:rPr lang="en-US" b="0" i="0" dirty="0">
                <a:solidFill>
                  <a:srgbClr val="D1D5DB"/>
                </a:solidFill>
                <a:effectLst/>
                <a:latin typeface="Söhne"/>
              </a:rPr>
              <a: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eder</a:t>
            </a:r>
            <a:r>
              <a:rPr lang="en-US" b="0" i="0" dirty="0">
                <a:solidFill>
                  <a:srgbClr val="D1D5DB"/>
                </a:solidFill>
                <a:effectLst/>
                <a:latin typeface="Söhne"/>
              </a:rPr>
              <a:t>. Bu </a:t>
            </a:r>
            <a:r>
              <a:rPr lang="en-US" b="0" i="0" dirty="0" err="1">
                <a:solidFill>
                  <a:srgbClr val="D1D5DB"/>
                </a:solidFill>
                <a:effectLst/>
                <a:latin typeface="Söhne"/>
              </a:rPr>
              <a:t>yüzden</a:t>
            </a:r>
            <a:r>
              <a:rPr lang="en-US" b="0" i="0" dirty="0">
                <a:solidFill>
                  <a:srgbClr val="D1D5DB"/>
                </a:solidFill>
                <a:effectLst/>
                <a:latin typeface="Söhne"/>
              </a:rPr>
              <a:t> </a:t>
            </a:r>
            <a:r>
              <a:rPr lang="en-US" b="0" i="0" dirty="0" err="1">
                <a:solidFill>
                  <a:srgbClr val="D1D5DB"/>
                </a:solidFill>
                <a:effectLst/>
                <a:latin typeface="Söhne"/>
              </a:rPr>
              <a:t>adında</a:t>
            </a:r>
            <a:r>
              <a:rPr lang="en-US" b="0" i="0" dirty="0">
                <a:solidFill>
                  <a:srgbClr val="D1D5DB"/>
                </a:solidFill>
                <a:effectLst/>
                <a:latin typeface="Söhne"/>
              </a:rPr>
              <a:t> Representations (</a:t>
            </a:r>
            <a:r>
              <a:rPr lang="en-US" b="0" i="0" dirty="0" err="1">
                <a:solidFill>
                  <a:srgbClr val="D1D5DB"/>
                </a:solidFill>
                <a:effectLst/>
                <a:latin typeface="Söhne"/>
              </a:rPr>
              <a:t>Temsiller</a:t>
            </a:r>
            <a:r>
              <a:rPr lang="en-US" b="0" i="0" dirty="0">
                <a:solidFill>
                  <a:srgbClr val="D1D5DB"/>
                </a:solidFill>
                <a:effectLst/>
                <a:latin typeface="Söhne"/>
              </a:rPr>
              <a:t>) </a:t>
            </a:r>
            <a:r>
              <a:rPr lang="en-US" b="0" i="0" dirty="0" err="1">
                <a:solidFill>
                  <a:srgbClr val="D1D5DB"/>
                </a:solidFill>
                <a:effectLst/>
                <a:latin typeface="Söhne"/>
              </a:rPr>
              <a:t>kısmı</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Bidirectional Encoder Representations from Transformers.</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temsil</a:t>
            </a:r>
            <a:r>
              <a:rPr lang="en-US" b="0" i="0" dirty="0">
                <a:solidFill>
                  <a:srgbClr val="D1D5DB"/>
                </a:solidFill>
                <a:effectLst/>
                <a:latin typeface="Söhne"/>
              </a:rPr>
              <a:t> </a:t>
            </a:r>
            <a:r>
              <a:rPr lang="en-US" b="0" i="0" dirty="0" err="1">
                <a:solidFill>
                  <a:srgbClr val="D1D5DB"/>
                </a:solidFill>
                <a:effectLst/>
                <a:latin typeface="Söhne"/>
              </a:rPr>
              <a:t>öğrenimi</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gözetimsiz</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eğitilebilir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ardından</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şekilde</a:t>
            </a:r>
            <a:r>
              <a:rPr lang="en-US" b="0" i="0" dirty="0">
                <a:solidFill>
                  <a:srgbClr val="D1D5DB"/>
                </a:solidFill>
                <a:effectLst/>
                <a:latin typeface="Söhne"/>
              </a:rPr>
              <a:t> </a:t>
            </a:r>
            <a:r>
              <a:rPr lang="en-US" b="0" i="0" dirty="0" err="1">
                <a:solidFill>
                  <a:srgbClr val="D1D5DB"/>
                </a:solidFill>
                <a:effectLst/>
                <a:latin typeface="Söhne"/>
              </a:rPr>
              <a:t>aşağı</a:t>
            </a:r>
            <a:r>
              <a:rPr lang="en-US" b="0" i="0" dirty="0">
                <a:solidFill>
                  <a:srgbClr val="D1D5DB"/>
                </a:solidFill>
                <a:effectLst/>
                <a:latin typeface="Söhne"/>
              </a:rPr>
              <a:t> </a:t>
            </a:r>
            <a:r>
              <a:rPr lang="en-US" b="0" i="0" dirty="0" err="1">
                <a:solidFill>
                  <a:srgbClr val="D1D5DB"/>
                </a:solidFill>
                <a:effectLst/>
                <a:latin typeface="Söhne"/>
              </a:rPr>
              <a:t>akış</a:t>
            </a:r>
            <a:r>
              <a:rPr lang="en-US" b="0" i="0" dirty="0">
                <a:solidFill>
                  <a:srgbClr val="D1D5DB"/>
                </a:solidFill>
                <a:effectLst/>
                <a:latin typeface="Söhne"/>
              </a:rPr>
              <a:t> </a:t>
            </a:r>
            <a:r>
              <a:rPr lang="en-US" b="0" i="0" dirty="0" err="1">
                <a:solidFill>
                  <a:srgbClr val="D1D5DB"/>
                </a:solidFill>
                <a:effectLst/>
                <a:latin typeface="Söhne"/>
              </a:rPr>
              <a:t>görevlerinde</a:t>
            </a:r>
            <a:r>
              <a:rPr lang="en-US" b="0" i="0" dirty="0">
                <a:solidFill>
                  <a:srgbClr val="D1D5DB"/>
                </a:solidFill>
                <a:effectLst/>
                <a:latin typeface="Söhne"/>
              </a:rPr>
              <a:t>, </a:t>
            </a:r>
            <a:r>
              <a:rPr lang="en-US" b="0" i="0" dirty="0" err="1">
                <a:solidFill>
                  <a:srgbClr val="D1D5DB"/>
                </a:solidFill>
                <a:effectLst/>
                <a:latin typeface="Söhne"/>
              </a:rPr>
              <a:t>yani</a:t>
            </a:r>
            <a:r>
              <a:rPr lang="en-US" b="0" i="0" dirty="0">
                <a:solidFill>
                  <a:srgbClr val="D1D5DB"/>
                </a:solidFill>
                <a:effectLst/>
                <a:latin typeface="Söhne"/>
              </a:rPr>
              <a:t> transfer </a:t>
            </a:r>
            <a:r>
              <a:rPr lang="en-US" b="0" i="0" dirty="0" err="1">
                <a:solidFill>
                  <a:srgbClr val="D1D5DB"/>
                </a:solidFill>
                <a:effectLst/>
                <a:latin typeface="Söhne"/>
              </a:rPr>
              <a:t>öğreniminde</a:t>
            </a:r>
            <a:r>
              <a:rPr lang="en-US" b="0" i="0" dirty="0">
                <a:solidFill>
                  <a:srgbClr val="D1D5DB"/>
                </a:solidFill>
                <a:effectLst/>
                <a:latin typeface="Söhne"/>
              </a:rPr>
              <a:t> </a:t>
            </a:r>
            <a:r>
              <a:rPr lang="en-US" b="0" i="0" dirty="0" err="1">
                <a:solidFill>
                  <a:srgbClr val="D1D5DB"/>
                </a:solidFill>
                <a:effectLst/>
                <a:latin typeface="Söhne"/>
              </a:rPr>
              <a:t>BERT'i</a:t>
            </a:r>
            <a:r>
              <a:rPr lang="en-US" b="0" i="0" dirty="0">
                <a:solidFill>
                  <a:srgbClr val="D1D5DB"/>
                </a:solidFill>
                <a:effectLst/>
                <a:latin typeface="Söhne"/>
              </a:rPr>
              <a:t> fine-tune </a:t>
            </a:r>
            <a:r>
              <a:rPr lang="en-US" b="0" i="0" dirty="0" err="1">
                <a:solidFill>
                  <a:srgbClr val="D1D5DB"/>
                </a:solidFill>
                <a:effectLst/>
                <a:latin typeface="Söhne"/>
              </a:rPr>
              <a:t>edebiliriz</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a:t>
            </a:r>
            <a:r>
              <a:rPr lang="en-US" b="0" i="0" dirty="0" err="1">
                <a:solidFill>
                  <a:srgbClr val="D1D5DB"/>
                </a:solidFill>
                <a:effectLst/>
                <a:latin typeface="Söhne"/>
              </a:rPr>
              <a:t>eğitilmiş</a:t>
            </a:r>
            <a:r>
              <a:rPr lang="en-US" b="0" i="0" dirty="0">
                <a:solidFill>
                  <a:srgbClr val="D1D5DB"/>
                </a:solidFill>
                <a:effectLst/>
                <a:latin typeface="Söhne"/>
              </a:rPr>
              <a:t> BERT </a:t>
            </a:r>
            <a:r>
              <a:rPr lang="en-US" b="0" i="0" dirty="0" err="1">
                <a:solidFill>
                  <a:srgbClr val="D1D5DB"/>
                </a:solidFill>
                <a:effectLst/>
                <a:latin typeface="Söhne"/>
              </a:rPr>
              <a:t>versiyonları</a:t>
            </a:r>
            <a:r>
              <a:rPr lang="en-US" b="0" i="0" dirty="0">
                <a:solidFill>
                  <a:srgbClr val="D1D5DB"/>
                </a:solidFill>
                <a:effectLst/>
                <a:latin typeface="Söhne"/>
              </a:rPr>
              <a:t> </a:t>
            </a:r>
            <a:r>
              <a:rPr lang="en-US" b="0" i="0" dirty="0" err="1">
                <a:solidFill>
                  <a:srgbClr val="D1D5DB"/>
                </a:solidFill>
                <a:effectLst/>
                <a:latin typeface="Söhne"/>
              </a:rPr>
              <a:t>mevcuttur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modeller</a:t>
            </a:r>
            <a:r>
              <a:rPr lang="en-US" b="0" i="0" dirty="0">
                <a:solidFill>
                  <a:srgbClr val="D1D5DB"/>
                </a:solidFill>
                <a:effectLst/>
                <a:latin typeface="Söhne"/>
              </a:rPr>
              <a:t> </a:t>
            </a:r>
            <a:r>
              <a:rPr lang="en-US" b="0" i="0" dirty="0" err="1">
                <a:solidFill>
                  <a:srgbClr val="D1D5DB"/>
                </a:solidFill>
                <a:effectLst/>
                <a:latin typeface="Söhne"/>
              </a:rPr>
              <a:t>önceden</a:t>
            </a:r>
            <a:r>
              <a:rPr lang="en-US" b="0" i="0" dirty="0">
                <a:solidFill>
                  <a:srgbClr val="D1D5DB"/>
                </a:solidFill>
                <a:effectLst/>
                <a:latin typeface="Söhne"/>
              </a:rPr>
              <a:t> fine-tune </a:t>
            </a:r>
            <a:r>
              <a:rPr lang="en-US" b="0" i="0" dirty="0" err="1">
                <a:solidFill>
                  <a:srgbClr val="D1D5DB"/>
                </a:solidFill>
                <a:effectLst/>
                <a:latin typeface="Söhne"/>
              </a:rPr>
              <a:t>edilmiş</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belirli</a:t>
            </a:r>
            <a:r>
              <a:rPr lang="en-US" b="0" i="0" dirty="0">
                <a:solidFill>
                  <a:srgbClr val="D1D5DB"/>
                </a:solidFill>
                <a:effectLst/>
                <a:latin typeface="Söhne"/>
              </a:rPr>
              <a:t> </a:t>
            </a:r>
            <a:r>
              <a:rPr lang="en-US" b="0" i="0" dirty="0" err="1">
                <a:solidFill>
                  <a:srgbClr val="D1D5DB"/>
                </a:solidFill>
                <a:effectLst/>
                <a:latin typeface="Söhne"/>
              </a:rPr>
              <a:t>gözetimli</a:t>
            </a:r>
            <a:r>
              <a:rPr lang="en-US" b="0" i="0" dirty="0">
                <a:solidFill>
                  <a:srgbClr val="D1D5DB"/>
                </a:solidFill>
                <a:effectLst/>
                <a:latin typeface="Söhne"/>
              </a:rPr>
              <a:t> </a:t>
            </a:r>
            <a:r>
              <a:rPr lang="en-US" b="0" i="0" dirty="0" err="1">
                <a:solidFill>
                  <a:srgbClr val="D1D5DB"/>
                </a:solidFill>
                <a:effectLst/>
                <a:latin typeface="Söhne"/>
              </a:rPr>
              <a:t>öğrenme</a:t>
            </a:r>
            <a:r>
              <a:rPr lang="en-US" b="0" i="0" dirty="0">
                <a:solidFill>
                  <a:srgbClr val="D1D5DB"/>
                </a:solidFill>
                <a:effectLst/>
                <a:latin typeface="Söhne"/>
              </a:rPr>
              <a:t> </a:t>
            </a:r>
            <a:r>
              <a:rPr lang="en-US" b="0" i="0" dirty="0" err="1">
                <a:solidFill>
                  <a:srgbClr val="D1D5DB"/>
                </a:solidFill>
                <a:effectLst/>
                <a:latin typeface="Söhne"/>
              </a:rPr>
              <a:t>görevlerinizi</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kullanılabilir</a:t>
            </a:r>
            <a:r>
              <a:rPr lang="en-US" b="0" i="0" dirty="0">
                <a:solidFill>
                  <a:srgbClr val="D1D5DB"/>
                </a:solidFill>
                <a:effectLst/>
                <a:latin typeface="Söhne"/>
              </a:rPr>
              <a:t>. </a:t>
            </a:r>
          </a:p>
          <a:p>
            <a:pPr algn="l"/>
            <a:endParaRPr lang="en-US" b="0" i="0" dirty="0">
              <a:solidFill>
                <a:srgbClr val="D1D5DB"/>
              </a:solidFill>
              <a:effectLst/>
              <a:latin typeface="Söhne"/>
            </a:endParaRPr>
          </a:p>
          <a:p>
            <a:pPr algn="l"/>
            <a:r>
              <a:rPr lang="en-US" b="0" i="0" dirty="0" err="1">
                <a:solidFill>
                  <a:srgbClr val="D1D5DB"/>
                </a:solidFill>
                <a:effectLst/>
                <a:latin typeface="Söhne"/>
              </a:rPr>
              <a:t>Öte</a:t>
            </a:r>
            <a:r>
              <a:rPr lang="en-US" b="0" i="0" dirty="0">
                <a:solidFill>
                  <a:srgbClr val="D1D5DB"/>
                </a:solidFill>
                <a:effectLst/>
                <a:latin typeface="Söhne"/>
              </a:rPr>
              <a:t> </a:t>
            </a:r>
            <a:r>
              <a:rPr lang="en-US" b="0" i="0" dirty="0" err="1">
                <a:solidFill>
                  <a:srgbClr val="D1D5DB"/>
                </a:solidFill>
                <a:effectLst/>
                <a:latin typeface="Söhne"/>
              </a:rPr>
              <a:t>yandan</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başlangıçta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dil</a:t>
            </a:r>
            <a:r>
              <a:rPr lang="en-US" b="0" i="0" dirty="0">
                <a:solidFill>
                  <a:srgbClr val="D1D5DB"/>
                </a:solidFill>
                <a:effectLst/>
                <a:latin typeface="Söhne"/>
              </a:rPr>
              <a:t> </a:t>
            </a:r>
            <a:r>
              <a:rPr lang="en-US" b="0" i="0" dirty="0" err="1">
                <a:solidFill>
                  <a:srgbClr val="D1D5DB"/>
                </a:solidFill>
                <a:effectLst/>
                <a:latin typeface="Söhne"/>
              </a:rPr>
              <a:t>modeli</a:t>
            </a:r>
            <a:r>
              <a:rPr lang="en-US" b="0" i="0" dirty="0">
                <a:solidFill>
                  <a:srgbClr val="D1D5DB"/>
                </a:solidFill>
                <a:effectLst/>
                <a:latin typeface="Söhne"/>
              </a:rPr>
              <a:t> </a:t>
            </a:r>
            <a:r>
              <a:rPr lang="en-US" b="0" i="0" dirty="0" err="1">
                <a:solidFill>
                  <a:srgbClr val="D1D5DB"/>
                </a:solidFill>
                <a:effectLst/>
                <a:latin typeface="Söhne"/>
              </a:rPr>
              <a:t>olmak</a:t>
            </a:r>
            <a:r>
              <a:rPr lang="en-US" b="0" i="0" dirty="0">
                <a:solidFill>
                  <a:srgbClr val="D1D5DB"/>
                </a:solidFill>
                <a:effectLst/>
                <a:latin typeface="Söhne"/>
              </a:rPr>
              <a:t> </a:t>
            </a:r>
            <a:r>
              <a:rPr lang="en-US" b="0" i="0" dirty="0" err="1">
                <a:solidFill>
                  <a:srgbClr val="D1D5DB"/>
                </a:solidFill>
                <a:effectLst/>
                <a:latin typeface="Söhne"/>
              </a:rPr>
              <a:t>yerine</a:t>
            </a:r>
            <a:r>
              <a:rPr lang="en-US" b="0" i="0" dirty="0">
                <a:solidFill>
                  <a:srgbClr val="D1D5DB"/>
                </a:solidFill>
                <a:effectLst/>
                <a:latin typeface="Söhne"/>
              </a:rPr>
              <a:t> </a:t>
            </a:r>
            <a:r>
              <a:rPr lang="en-US" b="0" i="0" dirty="0" err="1">
                <a:solidFill>
                  <a:srgbClr val="D1D5DB"/>
                </a:solidFill>
                <a:effectLst/>
                <a:latin typeface="Söhne"/>
              </a:rPr>
              <a:t>sıra</a:t>
            </a:r>
            <a:r>
              <a:rPr lang="en-US" b="0" i="0" dirty="0">
                <a:solidFill>
                  <a:srgbClr val="D1D5DB"/>
                </a:solidFill>
                <a:effectLst/>
                <a:latin typeface="Söhne"/>
              </a:rPr>
              <a:t> </a:t>
            </a:r>
            <a:r>
              <a:rPr lang="en-US" b="0" i="0" dirty="0" err="1">
                <a:solidFill>
                  <a:srgbClr val="D1D5DB"/>
                </a:solidFill>
                <a:effectLst/>
                <a:latin typeface="Söhne"/>
              </a:rPr>
              <a:t>dönüşüm</a:t>
            </a:r>
            <a:r>
              <a:rPr lang="en-US" b="0" i="0" dirty="0">
                <a:solidFill>
                  <a:srgbClr val="D1D5DB"/>
                </a:solidFill>
                <a:effectLst/>
                <a:latin typeface="Söhne"/>
              </a:rPr>
              <a:t> </a:t>
            </a:r>
            <a:r>
              <a:rPr lang="en-US" b="0" i="0" dirty="0" err="1">
                <a:solidFill>
                  <a:srgbClr val="D1D5DB"/>
                </a:solidFill>
                <a:effectLst/>
                <a:latin typeface="Söhne"/>
              </a:rPr>
              <a:t>görevlerini</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a:t>
            </a:r>
            <a:r>
              <a:rPr lang="en-US" b="0" i="0" dirty="0" err="1">
                <a:solidFill>
                  <a:srgbClr val="D1D5DB"/>
                </a:solidFill>
                <a:effectLst/>
                <a:latin typeface="Söhne"/>
              </a:rPr>
              <a:t>makine</a:t>
            </a:r>
            <a:r>
              <a:rPr lang="en-US" b="0" i="0" dirty="0">
                <a:solidFill>
                  <a:srgbClr val="D1D5DB"/>
                </a:solidFill>
                <a:effectLst/>
                <a:latin typeface="Söhne"/>
              </a:rPr>
              <a:t> </a:t>
            </a:r>
            <a:r>
              <a:rPr lang="en-US" b="0" i="0" dirty="0" err="1">
                <a:solidFill>
                  <a:srgbClr val="D1D5DB"/>
                </a:solidFill>
                <a:effectLst/>
                <a:latin typeface="Söhne"/>
              </a:rPr>
              <a:t>çevirisi</a:t>
            </a:r>
            <a:r>
              <a:rPr lang="en-US" b="0" i="0" dirty="0">
                <a:solidFill>
                  <a:srgbClr val="D1D5DB"/>
                </a:solidFill>
                <a:effectLst/>
                <a:latin typeface="Söhne"/>
              </a:rPr>
              <a:t> </a:t>
            </a:r>
            <a:r>
              <a:rPr lang="en-US" b="0" i="0" dirty="0" err="1">
                <a:solidFill>
                  <a:srgbClr val="D1D5DB"/>
                </a:solidFill>
                <a:effectLst/>
                <a:latin typeface="Söhne"/>
              </a:rPr>
              <a:t>gibi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diziyi</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diziye</a:t>
            </a:r>
            <a:r>
              <a:rPr lang="en-US" b="0" i="0" dirty="0">
                <a:solidFill>
                  <a:srgbClr val="D1D5DB"/>
                </a:solidFill>
                <a:effectLst/>
                <a:latin typeface="Söhne"/>
              </a:rPr>
              <a:t> </a:t>
            </a:r>
            <a:r>
              <a:rPr lang="en-US" b="0" i="0" dirty="0" err="1">
                <a:solidFill>
                  <a:srgbClr val="D1D5DB"/>
                </a:solidFill>
                <a:effectLst/>
                <a:latin typeface="Söhne"/>
              </a:rPr>
              <a:t>dönüştürmek</a:t>
            </a:r>
            <a:r>
              <a:rPr lang="en-US" b="0" i="0" dirty="0">
                <a:solidFill>
                  <a:srgbClr val="D1D5DB"/>
                </a:solidFill>
                <a:effectLst/>
                <a:latin typeface="Söhne"/>
              </a:rPr>
              <a:t>) </a:t>
            </a:r>
            <a:r>
              <a:rPr lang="en-US" b="0" i="0" dirty="0" err="1">
                <a:solidFill>
                  <a:srgbClr val="D1D5DB"/>
                </a:solidFill>
                <a:effectLst/>
                <a:latin typeface="Söhne"/>
              </a:rPr>
              <a:t>çözmek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tasarlanmıştır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recurrentlar</a:t>
            </a:r>
            <a:r>
              <a:rPr lang="en-US" b="0" i="0" dirty="0">
                <a:solidFill>
                  <a:srgbClr val="D1D5DB"/>
                </a:solidFill>
                <a:effectLst/>
                <a:latin typeface="Söhne"/>
              </a:rPr>
              <a:t> </a:t>
            </a:r>
            <a:r>
              <a:rPr lang="en-US" b="0" i="0" dirty="0" err="1">
                <a:solidFill>
                  <a:srgbClr val="D1D5DB"/>
                </a:solidFill>
                <a:effectLst/>
                <a:latin typeface="Söhne"/>
              </a:rPr>
              <a:t>olmadan</a:t>
            </a:r>
            <a:r>
              <a:rPr lang="en-US" b="0" i="0" dirty="0">
                <a:solidFill>
                  <a:srgbClr val="D1D5DB"/>
                </a:solidFill>
                <a:effectLst/>
                <a:latin typeface="Söhne"/>
              </a:rPr>
              <a:t> attention lar </a:t>
            </a:r>
            <a:r>
              <a:rPr lang="en-US" b="0" i="0" dirty="0" err="1">
                <a:solidFill>
                  <a:srgbClr val="D1D5DB"/>
                </a:solidFill>
                <a:effectLst/>
                <a:latin typeface="Söhne"/>
              </a:rPr>
              <a:t>kullanılır</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kodlayıcıdır</a:t>
            </a:r>
            <a:r>
              <a:rPr lang="en-US" b="0" i="0" dirty="0">
                <a:solidFill>
                  <a:srgbClr val="D1D5DB"/>
                </a:solidFill>
                <a:effectLst/>
                <a:latin typeface="Söhne"/>
              </a:rPr>
              <a:t>, </a:t>
            </a:r>
            <a:r>
              <a:rPr lang="en-US" b="0" i="0" dirty="0" err="1">
                <a:solidFill>
                  <a:srgbClr val="D1D5DB"/>
                </a:solidFill>
                <a:effectLst/>
                <a:latin typeface="Söhne"/>
              </a:rPr>
              <a:t>oysa</a:t>
            </a:r>
            <a:r>
              <a:rPr lang="en-US" b="0" i="0" dirty="0">
                <a:solidFill>
                  <a:srgbClr val="D1D5DB"/>
                </a:solidFill>
                <a:effectLst/>
                <a:latin typeface="Söhne"/>
              </a:rPr>
              <a: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çözücüden</a:t>
            </a:r>
            <a:r>
              <a:rPr lang="en-US" b="0" i="0" dirty="0">
                <a:solidFill>
                  <a:srgbClr val="D1D5DB"/>
                </a:solidFill>
                <a:effectLst/>
                <a:latin typeface="Söhne"/>
              </a:rPr>
              <a:t> </a:t>
            </a:r>
            <a:r>
              <a:rPr lang="en-US" b="0" i="0" dirty="0" err="1">
                <a:solidFill>
                  <a:srgbClr val="D1D5DB"/>
                </a:solidFill>
                <a:effectLst/>
                <a:latin typeface="Söhne"/>
              </a:rPr>
              <a:t>oluşur</a:t>
            </a:r>
            <a:r>
              <a:rPr lang="en-US" b="0" i="0" dirty="0">
                <a:solidFill>
                  <a:srgbClr val="D1D5DB"/>
                </a:solidFill>
                <a:effectLst/>
                <a:latin typeface="Söhne"/>
              </a:rPr>
              <a:t>. BERT, </a:t>
            </a:r>
            <a:r>
              <a:rPr lang="en-US" b="0" i="0" dirty="0" err="1">
                <a:solidFill>
                  <a:srgbClr val="D1D5DB"/>
                </a:solidFill>
                <a:effectLst/>
                <a:latin typeface="Söhne"/>
              </a:rPr>
              <a:t>orijinal</a:t>
            </a:r>
            <a:r>
              <a:rPr lang="en-US" b="0" i="0" dirty="0">
                <a:solidFill>
                  <a:srgbClr val="D1D5DB"/>
                </a:solidFill>
                <a:effectLst/>
                <a:latin typeface="Söhne"/>
              </a:rPr>
              <a:t> </a:t>
            </a:r>
            <a:r>
              <a:rPr lang="en-US" b="0" i="0" dirty="0" err="1">
                <a:solidFill>
                  <a:srgbClr val="D1D5DB"/>
                </a:solidFill>
                <a:effectLst/>
                <a:latin typeface="Söhne"/>
              </a:rPr>
              <a:t>transformatörün</a:t>
            </a:r>
            <a:r>
              <a:rPr lang="en-US" b="0" i="0" dirty="0">
                <a:solidFill>
                  <a:srgbClr val="D1D5DB"/>
                </a:solidFill>
                <a:effectLst/>
                <a:latin typeface="Söhne"/>
              </a:rPr>
              <a:t> </a:t>
            </a:r>
            <a:r>
              <a:rPr lang="en-US" b="0" i="0" dirty="0" err="1">
                <a:solidFill>
                  <a:srgbClr val="D1D5DB"/>
                </a:solidFill>
                <a:effectLst/>
                <a:latin typeface="Söhne"/>
              </a:rPr>
              <a:t>kodlayıcısına</a:t>
            </a:r>
            <a:r>
              <a:rPr lang="en-US" b="0" i="0" dirty="0">
                <a:solidFill>
                  <a:srgbClr val="D1D5DB"/>
                </a:solidFill>
                <a:effectLst/>
                <a:latin typeface="Söhne"/>
              </a:rPr>
              <a:t> </a:t>
            </a:r>
            <a:r>
              <a:rPr lang="en-US" b="0" i="0" dirty="0" err="1">
                <a:solidFill>
                  <a:srgbClr val="D1D5DB"/>
                </a:solidFill>
                <a:effectLst/>
                <a:latin typeface="Söhne"/>
              </a:rPr>
              <a:t>çok</a:t>
            </a:r>
            <a:r>
              <a:rPr lang="en-US" b="0" i="0" dirty="0">
                <a:solidFill>
                  <a:srgbClr val="D1D5DB"/>
                </a:solidFill>
                <a:effectLst/>
                <a:latin typeface="Söhne"/>
              </a:rPr>
              <a:t> </a:t>
            </a:r>
            <a:r>
              <a:rPr lang="en-US" b="0" i="0" dirty="0" err="1">
                <a:solidFill>
                  <a:srgbClr val="D1D5DB"/>
                </a:solidFill>
                <a:effectLst/>
                <a:latin typeface="Söhne"/>
              </a:rPr>
              <a:t>benzeyen</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kodlayıcı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bu</a:t>
            </a:r>
            <a:r>
              <a:rPr lang="en-US" b="0" i="0" dirty="0">
                <a:solidFill>
                  <a:srgbClr val="D1D5DB"/>
                </a:solidFill>
                <a:effectLst/>
                <a:latin typeface="Söhne"/>
              </a:rPr>
              <a:t> </a:t>
            </a:r>
            <a:r>
              <a:rPr lang="en-US" b="0" i="0" dirty="0" err="1">
                <a:solidFill>
                  <a:srgbClr val="D1D5DB"/>
                </a:solidFill>
                <a:effectLst/>
                <a:latin typeface="Söhne"/>
              </a:rPr>
              <a:t>nedenle</a:t>
            </a:r>
            <a:r>
              <a:rPr lang="en-US" b="0" i="0" dirty="0">
                <a:solidFill>
                  <a:srgbClr val="D1D5DB"/>
                </a:solidFill>
                <a:effectLst/>
                <a:latin typeface="Söhne"/>
              </a:rPr>
              <a:t> BERT,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modeldir</a:t>
            </a:r>
            <a:r>
              <a:rPr lang="en-US" b="0" i="0" dirty="0">
                <a:solidFill>
                  <a:srgbClr val="D1D5DB"/>
                </a:solidFill>
                <a:effectLst/>
                <a:latin typeface="Söhne"/>
              </a:rPr>
              <a:t>. </a:t>
            </a:r>
            <a:r>
              <a:rPr lang="en-US" b="0" i="0" dirty="0" err="1">
                <a:solidFill>
                  <a:srgbClr val="D1D5DB"/>
                </a:solidFill>
                <a:effectLst/>
                <a:latin typeface="Söhne"/>
              </a:rPr>
              <a:t>Dolayısıyla</a:t>
            </a:r>
            <a:r>
              <a:rPr lang="en-US" b="0" i="0" dirty="0">
                <a:solidFill>
                  <a:srgbClr val="D1D5DB"/>
                </a:solidFill>
                <a:effectLst/>
                <a:latin typeface="Söhne"/>
              </a:rPr>
              <a:t>, BERT </a:t>
            </a:r>
            <a:r>
              <a:rPr lang="en-US" b="0" i="0" dirty="0" err="1">
                <a:solidFill>
                  <a:srgbClr val="D1D5DB"/>
                </a:solidFill>
                <a:effectLst/>
                <a:latin typeface="Söhne"/>
              </a:rPr>
              <a:t>tekrarlayan</a:t>
            </a:r>
            <a:r>
              <a:rPr lang="en-US" b="0" i="0" dirty="0">
                <a:solidFill>
                  <a:srgbClr val="D1D5DB"/>
                </a:solidFill>
                <a:effectLst/>
                <a:latin typeface="Söhne"/>
              </a:rPr>
              <a:t> </a:t>
            </a:r>
            <a:r>
              <a:rPr lang="en-US" b="0" i="0" dirty="0" err="1">
                <a:solidFill>
                  <a:srgbClr val="D1D5DB"/>
                </a:solidFill>
                <a:effectLst/>
                <a:latin typeface="Söhne"/>
              </a:rPr>
              <a:t>bağlantılar</a:t>
            </a:r>
            <a:r>
              <a:rPr lang="en-US" b="0" i="0" dirty="0">
                <a:solidFill>
                  <a:srgbClr val="D1D5DB"/>
                </a:solidFill>
                <a:effectLst/>
                <a:latin typeface="Söhne"/>
              </a:rPr>
              <a:t> </a:t>
            </a:r>
            <a:r>
              <a:rPr lang="en-US" b="0" i="0" dirty="0" err="1">
                <a:solidFill>
                  <a:srgbClr val="D1D5DB"/>
                </a:solidFill>
                <a:effectLst/>
                <a:latin typeface="Söhne"/>
              </a:rPr>
              <a:t>değil</a:t>
            </a:r>
            <a:r>
              <a:rPr lang="en-US" b="0" i="0" dirty="0">
                <a:solidFill>
                  <a:srgbClr val="D1D5DB"/>
                </a:solidFill>
                <a:effectLst/>
                <a:latin typeface="Söhne"/>
              </a:rPr>
              <a:t>, </a:t>
            </a:r>
            <a:r>
              <a:rPr lang="en-US" b="0" i="0" dirty="0" err="1">
                <a:solidFill>
                  <a:srgbClr val="D1D5DB"/>
                </a:solidFill>
                <a:effectLst/>
                <a:latin typeface="Söhne"/>
              </a:rPr>
              <a:t>yalnızca</a:t>
            </a:r>
            <a:r>
              <a:rPr lang="en-US" b="0" i="0" dirty="0">
                <a:solidFill>
                  <a:srgbClr val="D1D5DB"/>
                </a:solidFill>
                <a:effectLst/>
                <a:latin typeface="Söhne"/>
              </a:rPr>
              <a:t>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ileri</a:t>
            </a:r>
            <a:r>
              <a:rPr lang="en-US" b="0" i="0" dirty="0">
                <a:solidFill>
                  <a:srgbClr val="D1D5DB"/>
                </a:solidFill>
                <a:effectLst/>
                <a:latin typeface="Söhne"/>
              </a:rPr>
              <a:t> </a:t>
            </a:r>
            <a:r>
              <a:rPr lang="en-US" b="0" i="0" dirty="0" err="1">
                <a:solidFill>
                  <a:srgbClr val="D1D5DB"/>
                </a:solidFill>
                <a:effectLst/>
                <a:latin typeface="Söhne"/>
              </a:rPr>
              <a:t>besleme</a:t>
            </a:r>
            <a:r>
              <a:rPr lang="en-US" b="0" i="0" dirty="0">
                <a:solidFill>
                  <a:srgbClr val="D1D5DB"/>
                </a:solidFill>
                <a:effectLst/>
                <a:latin typeface="Söhne"/>
              </a:rPr>
              <a:t> </a:t>
            </a:r>
            <a:r>
              <a:rPr lang="en-US" b="0" i="0" dirty="0" err="1">
                <a:solidFill>
                  <a:srgbClr val="D1D5DB"/>
                </a:solidFill>
                <a:effectLst/>
                <a:latin typeface="Söhne"/>
              </a:rPr>
              <a:t>katmanları</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Sadece</a:t>
            </a:r>
            <a:r>
              <a:rPr lang="en-US" b="0" i="0" dirty="0">
                <a:solidFill>
                  <a:srgbClr val="D1D5DB"/>
                </a:solidFill>
                <a:effectLst/>
                <a:latin typeface="Söhne"/>
              </a:rPr>
              <a:t> </a:t>
            </a:r>
            <a:r>
              <a:rPr lang="en-US" b="0" i="0" dirty="0" err="1">
                <a:solidFill>
                  <a:srgbClr val="D1D5DB"/>
                </a:solidFill>
                <a:effectLst/>
                <a:latin typeface="Söhne"/>
              </a:rPr>
              <a:t>çözücü</a:t>
            </a:r>
            <a:r>
              <a:rPr lang="en-US" b="0" i="0" dirty="0">
                <a:solidFill>
                  <a:srgbClr val="D1D5DB"/>
                </a:solidFill>
                <a:effectLst/>
                <a:latin typeface="Söhne"/>
              </a:rPr>
              <a:t> </a:t>
            </a:r>
            <a:r>
              <a:rPr lang="en-US" b="0" i="0" dirty="0" err="1">
                <a:solidFill>
                  <a:srgbClr val="D1D5DB"/>
                </a:solidFill>
                <a:effectLst/>
                <a:latin typeface="Söhne"/>
              </a:rPr>
              <a:t>kısmını</a:t>
            </a:r>
            <a:r>
              <a:rPr lang="en-US" b="0" i="0" dirty="0">
                <a:solidFill>
                  <a:srgbClr val="D1D5DB"/>
                </a:solidFill>
                <a:effectLst/>
                <a:latin typeface="Söhne"/>
              </a:rPr>
              <a:t> </a:t>
            </a:r>
            <a:r>
              <a:rPr lang="en-US" b="0" i="0" dirty="0" err="1">
                <a:solidFill>
                  <a:srgbClr val="D1D5DB"/>
                </a:solidFill>
                <a:effectLst/>
                <a:latin typeface="Söhne"/>
              </a:rPr>
              <a:t>kullanan</a:t>
            </a:r>
            <a:r>
              <a:rPr lang="en-US" b="0" i="0" dirty="0">
                <a:solidFill>
                  <a:srgbClr val="D1D5DB"/>
                </a:solidFill>
                <a:effectLst/>
                <a:latin typeface="Söhne"/>
              </a:rPr>
              <a:t> </a:t>
            </a:r>
            <a:r>
              <a:rPr lang="en-US" b="0" i="0" dirty="0" err="1">
                <a:solidFill>
                  <a:srgbClr val="D1D5DB"/>
                </a:solidFill>
                <a:effectLst/>
                <a:latin typeface="Söhne"/>
              </a:rPr>
              <a:t>başka</a:t>
            </a:r>
            <a:r>
              <a:rPr lang="en-US" b="0" i="0" dirty="0">
                <a:solidFill>
                  <a:srgbClr val="D1D5DB"/>
                </a:solidFill>
                <a:effectLst/>
                <a:latin typeface="Söhne"/>
              </a:rPr>
              <a:t> </a:t>
            </a:r>
            <a:r>
              <a:rPr lang="en-US" b="0" i="0" dirty="0" err="1">
                <a:solidFill>
                  <a:srgbClr val="D1D5DB"/>
                </a:solidFill>
                <a:effectLst/>
                <a:latin typeface="Söhne"/>
              </a:rPr>
              <a:t>transformatör</a:t>
            </a:r>
            <a:r>
              <a:rPr lang="en-US" b="0" i="0" dirty="0">
                <a:solidFill>
                  <a:srgbClr val="D1D5DB"/>
                </a:solidFill>
                <a:effectLst/>
                <a:latin typeface="Söhne"/>
              </a:rPr>
              <a:t> </a:t>
            </a:r>
            <a:r>
              <a:rPr lang="en-US" b="0" i="0" dirty="0" err="1">
                <a:solidFill>
                  <a:srgbClr val="D1D5DB"/>
                </a:solidFill>
                <a:effectLst/>
                <a:latin typeface="Söhne"/>
              </a:rPr>
              <a:t>tabanlı</a:t>
            </a:r>
            <a:r>
              <a:rPr lang="en-US" b="0" i="0" dirty="0">
                <a:solidFill>
                  <a:srgbClr val="D1D5DB"/>
                </a:solidFill>
                <a:effectLst/>
                <a:latin typeface="Söhne"/>
              </a:rPr>
              <a:t> </a:t>
            </a:r>
            <a:r>
              <a:rPr lang="en-US" b="0" i="0" dirty="0" err="1">
                <a:solidFill>
                  <a:srgbClr val="D1D5DB"/>
                </a:solidFill>
                <a:effectLst/>
                <a:latin typeface="Söhne"/>
              </a:rPr>
              <a:t>sinir</a:t>
            </a:r>
            <a:r>
              <a:rPr lang="en-US" b="0" i="0" dirty="0">
                <a:solidFill>
                  <a:srgbClr val="D1D5DB"/>
                </a:solidFill>
                <a:effectLst/>
                <a:latin typeface="Söhne"/>
              </a:rPr>
              <a:t> </a:t>
            </a:r>
            <a:r>
              <a:rPr lang="en-US" b="0" i="0" dirty="0" err="1">
                <a:solidFill>
                  <a:srgbClr val="D1D5DB"/>
                </a:solidFill>
                <a:effectLst/>
                <a:latin typeface="Söhne"/>
              </a:rPr>
              <a:t>ağları</a:t>
            </a:r>
            <a:r>
              <a:rPr lang="en-US" b="0" i="0" dirty="0">
                <a:solidFill>
                  <a:srgbClr val="D1D5DB"/>
                </a:solidFill>
                <a:effectLst/>
                <a:latin typeface="Söhne"/>
              </a:rPr>
              <a:t> da </a:t>
            </a:r>
            <a:r>
              <a:rPr lang="en-US" b="0" i="0" dirty="0" err="1">
                <a:solidFill>
                  <a:srgbClr val="D1D5DB"/>
                </a:solidFill>
                <a:effectLst/>
                <a:latin typeface="Söhne"/>
              </a:rPr>
              <a:t>vardır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GPT </a:t>
            </a:r>
            <a:r>
              <a:rPr lang="en-US" b="0" i="0" dirty="0" err="1">
                <a:solidFill>
                  <a:srgbClr val="D1D5DB"/>
                </a:solidFill>
                <a:effectLst/>
                <a:latin typeface="Söhne"/>
              </a:rPr>
              <a:t>modeli</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BERT, </a:t>
            </a:r>
            <a:r>
              <a:rPr lang="en-US" b="0" i="0" dirty="0" err="1">
                <a:solidFill>
                  <a:srgbClr val="D1D5DB"/>
                </a:solidFill>
                <a:effectLst/>
                <a:latin typeface="Söhne"/>
              </a:rPr>
              <a:t>En</a:t>
            </a:r>
            <a:r>
              <a:rPr lang="en-US" b="0" i="0" dirty="0">
                <a:solidFill>
                  <a:srgbClr val="D1D5DB"/>
                </a:solidFill>
                <a:effectLst/>
                <a:latin typeface="Söhne"/>
              </a:rPr>
              <a:t> </a:t>
            </a:r>
            <a:r>
              <a:rPr lang="en-US" b="0" i="0" dirty="0" err="1">
                <a:solidFill>
                  <a:srgbClr val="D1D5DB"/>
                </a:solidFill>
                <a:effectLst/>
                <a:latin typeface="Söhne"/>
              </a:rPr>
              <a:t>İyi</a:t>
            </a:r>
            <a:r>
              <a:rPr lang="en-US" b="0" i="0" dirty="0">
                <a:solidFill>
                  <a:srgbClr val="D1D5DB"/>
                </a:solidFill>
                <a:effectLst/>
                <a:latin typeface="Söhne"/>
              </a:rPr>
              <a:t> </a:t>
            </a:r>
            <a:r>
              <a:rPr lang="en-US" b="0" i="0" dirty="0" err="1">
                <a:solidFill>
                  <a:srgbClr val="D1D5DB"/>
                </a:solidFill>
                <a:effectLst/>
                <a:latin typeface="Söhne"/>
              </a:rPr>
              <a:t>Performansı</a:t>
            </a:r>
            <a:r>
              <a:rPr lang="en-US" b="0" i="0" dirty="0">
                <a:solidFill>
                  <a:srgbClr val="D1D5DB"/>
                </a:solidFill>
                <a:effectLst/>
                <a:latin typeface="Söhne"/>
              </a:rPr>
              <a:t> </a:t>
            </a:r>
            <a:r>
              <a:rPr lang="en-US" b="0" i="0" dirty="0" err="1">
                <a:solidFill>
                  <a:srgbClr val="D1D5DB"/>
                </a:solidFill>
                <a:effectLst/>
                <a:latin typeface="Söhne"/>
              </a:rPr>
              <a:t>Elde</a:t>
            </a:r>
            <a:r>
              <a:rPr lang="en-US" b="0" i="0" dirty="0">
                <a:solidFill>
                  <a:srgbClr val="D1D5DB"/>
                </a:solidFill>
                <a:effectLst/>
                <a:latin typeface="Söhne"/>
              </a:rPr>
              <a:t> </a:t>
            </a:r>
            <a:r>
              <a:rPr lang="en-US" b="0" i="0" dirty="0" err="1">
                <a:solidFill>
                  <a:srgbClr val="D1D5DB"/>
                </a:solidFill>
                <a:effectLst/>
                <a:latin typeface="Söhne"/>
              </a:rPr>
              <a:t>Etmek</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attention is all you need </a:t>
            </a:r>
            <a:r>
              <a:rPr lang="en-US" b="0" i="0" dirty="0" err="1">
                <a:solidFill>
                  <a:srgbClr val="D1D5DB"/>
                </a:solidFill>
                <a:effectLst/>
                <a:latin typeface="Söhne"/>
              </a:rPr>
              <a:t>makalesinde</a:t>
            </a:r>
            <a:r>
              <a:rPr lang="en-US" b="0" i="0" dirty="0">
                <a:solidFill>
                  <a:srgbClr val="D1D5DB"/>
                </a:solidFill>
                <a:effectLst/>
                <a:latin typeface="Söhne"/>
              </a:rPr>
              <a:t> </a:t>
            </a:r>
            <a:r>
              <a:rPr lang="en-US" b="0" i="0" dirty="0" err="1">
                <a:solidFill>
                  <a:srgbClr val="D1D5DB"/>
                </a:solidFill>
                <a:effectLst/>
                <a:latin typeface="Söhne"/>
              </a:rPr>
              <a:t>kullanılan</a:t>
            </a:r>
            <a:r>
              <a:rPr lang="en-US" b="0" i="0" dirty="0">
                <a:solidFill>
                  <a:srgbClr val="D1D5DB"/>
                </a:solidFill>
                <a:effectLst/>
                <a:latin typeface="Söhne"/>
              </a:rPr>
              <a:t> </a:t>
            </a:r>
            <a:r>
              <a:rPr lang="en-US" b="0" i="0" dirty="0" err="1">
                <a:solidFill>
                  <a:srgbClr val="D1D5DB"/>
                </a:solidFill>
                <a:effectLst/>
                <a:latin typeface="Söhne"/>
              </a:rPr>
              <a:t>hiperparametrelerden</a:t>
            </a:r>
            <a:r>
              <a:rPr lang="en-US" b="0" i="0" dirty="0">
                <a:solidFill>
                  <a:srgbClr val="D1D5DB"/>
                </a:solidFill>
                <a:effectLst/>
                <a:latin typeface="Söhne"/>
              </a:rPr>
              <a:t> </a:t>
            </a:r>
            <a:r>
              <a:rPr lang="en-US" b="0" i="0" dirty="0" err="1">
                <a:solidFill>
                  <a:srgbClr val="D1D5DB"/>
                </a:solidFill>
                <a:effectLst/>
                <a:latin typeface="Söhne"/>
              </a:rPr>
              <a:t>farklı</a:t>
            </a:r>
            <a:r>
              <a:rPr lang="en-US" b="0" i="0" dirty="0">
                <a:solidFill>
                  <a:srgbClr val="D1D5DB"/>
                </a:solidFill>
                <a:effectLst/>
                <a:latin typeface="Söhne"/>
              </a:rPr>
              <a:t> </a:t>
            </a:r>
            <a:r>
              <a:rPr lang="en-US" b="0" i="0" dirty="0" err="1">
                <a:solidFill>
                  <a:srgbClr val="D1D5DB"/>
                </a:solidFill>
                <a:effectLst/>
                <a:latin typeface="Söhne"/>
              </a:rPr>
              <a:t>hiperparametreler</a:t>
            </a:r>
            <a:r>
              <a:rPr lang="en-US" b="0" i="0" dirty="0">
                <a:solidFill>
                  <a:srgbClr val="D1D5DB"/>
                </a:solidFill>
                <a:effectLst/>
                <a:latin typeface="Söhne"/>
              </a:rPr>
              <a:t> </a:t>
            </a:r>
            <a:r>
              <a:rPr lang="en-US" b="0" i="0" dirty="0" err="1">
                <a:solidFill>
                  <a:srgbClr val="D1D5DB"/>
                </a:solidFill>
                <a:effectLst/>
                <a:latin typeface="Söhne"/>
              </a:rPr>
              <a:t>kullanır</a:t>
            </a:r>
            <a:r>
              <a:rPr lang="en-US" b="0" i="0" dirty="0">
                <a:solidFill>
                  <a:srgbClr val="D1D5DB"/>
                </a:solidFill>
                <a:effectLst/>
                <a:latin typeface="Söhne"/>
              </a:rPr>
              <a:t>. </a:t>
            </a:r>
            <a:r>
              <a:rPr lang="en-US" b="0" i="0" dirty="0" err="1">
                <a:solidFill>
                  <a:srgbClr val="D1D5DB"/>
                </a:solidFill>
                <a:effectLst/>
                <a:latin typeface="Söhne"/>
              </a:rPr>
              <a:t>Örneğin</a:t>
            </a:r>
            <a:r>
              <a:rPr lang="en-US" b="0" i="0" dirty="0">
                <a:solidFill>
                  <a:srgbClr val="D1D5DB"/>
                </a:solidFill>
                <a:effectLst/>
                <a:latin typeface="Söhne"/>
              </a:rPr>
              <a:t>, BERT, 8 </a:t>
            </a:r>
            <a:r>
              <a:rPr lang="en-US" b="0" i="0" dirty="0" err="1">
                <a:solidFill>
                  <a:srgbClr val="D1D5DB"/>
                </a:solidFill>
                <a:effectLst/>
                <a:latin typeface="Söhne"/>
              </a:rPr>
              <a:t>yerine</a:t>
            </a:r>
            <a:r>
              <a:rPr lang="en-US" b="0" i="0" dirty="0">
                <a:solidFill>
                  <a:srgbClr val="D1D5DB"/>
                </a:solidFill>
                <a:effectLst/>
                <a:latin typeface="Söhne"/>
              </a:rPr>
              <a:t> 12 </a:t>
            </a:r>
            <a:r>
              <a:rPr lang="en-US" b="0" i="0" dirty="0" err="1">
                <a:solidFill>
                  <a:srgbClr val="D1D5DB"/>
                </a:solidFill>
                <a:effectLst/>
                <a:latin typeface="Söhne"/>
              </a:rPr>
              <a:t>ve</a:t>
            </a:r>
            <a:r>
              <a:rPr lang="en-US" b="0" i="0" dirty="0">
                <a:solidFill>
                  <a:srgbClr val="D1D5DB"/>
                </a:solidFill>
                <a:effectLst/>
                <a:latin typeface="Söhne"/>
              </a:rPr>
              <a:t> 16 "</a:t>
            </a:r>
            <a:r>
              <a:rPr lang="en-US" b="0" i="0" dirty="0" err="1">
                <a:solidFill>
                  <a:srgbClr val="D1D5DB"/>
                </a:solidFill>
                <a:effectLst/>
                <a:latin typeface="Söhne"/>
              </a:rPr>
              <a:t>dikkat</a:t>
            </a:r>
            <a:r>
              <a:rPr lang="en-US" b="0" i="0" dirty="0">
                <a:solidFill>
                  <a:srgbClr val="D1D5DB"/>
                </a:solidFill>
                <a:effectLst/>
                <a:latin typeface="Söhne"/>
              </a:rPr>
              <a:t> </a:t>
            </a:r>
            <a:r>
              <a:rPr lang="en-US" b="0" i="0" dirty="0" err="1">
                <a:solidFill>
                  <a:srgbClr val="D1D5DB"/>
                </a:solidFill>
                <a:effectLst/>
                <a:latin typeface="Söhne"/>
              </a:rPr>
              <a:t>başlığı</a:t>
            </a:r>
            <a:r>
              <a:rPr lang="en-US" b="0" i="0" dirty="0">
                <a:solidFill>
                  <a:srgbClr val="D1D5DB"/>
                </a:solidFill>
                <a:effectLst/>
                <a:latin typeface="Söhne"/>
              </a:rPr>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46</a:t>
            </a:fld>
            <a:endParaRPr lang="en-US"/>
          </a:p>
        </p:txBody>
      </p:sp>
    </p:spTree>
    <p:extLst>
      <p:ext uri="{BB962C8B-B14F-4D97-AF65-F5344CB8AC3E}">
        <p14:creationId xmlns:p14="http://schemas.microsoft.com/office/powerpoint/2010/main" val="11965288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47</a:t>
            </a:fld>
            <a:endParaRPr lang="en-US"/>
          </a:p>
        </p:txBody>
      </p:sp>
    </p:spTree>
    <p:extLst>
      <p:ext uri="{BB962C8B-B14F-4D97-AF65-F5344CB8AC3E}">
        <p14:creationId xmlns:p14="http://schemas.microsoft.com/office/powerpoint/2010/main" val="1024696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48</a:t>
            </a:fld>
            <a:endParaRPr lang="en-US"/>
          </a:p>
        </p:txBody>
      </p:sp>
    </p:spTree>
    <p:extLst>
      <p:ext uri="{BB962C8B-B14F-4D97-AF65-F5344CB8AC3E}">
        <p14:creationId xmlns:p14="http://schemas.microsoft.com/office/powerpoint/2010/main" val="149083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49</a:t>
            </a:fld>
            <a:endParaRPr lang="en-US"/>
          </a:p>
        </p:txBody>
      </p:sp>
    </p:spTree>
    <p:extLst>
      <p:ext uri="{BB962C8B-B14F-4D97-AF65-F5344CB8AC3E}">
        <p14:creationId xmlns:p14="http://schemas.microsoft.com/office/powerpoint/2010/main" val="4183847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D1D5DB"/>
                </a:solidFill>
                <a:effectLst/>
                <a:latin typeface="Söhne"/>
              </a:rPr>
            </a:br>
            <a:r>
              <a:rPr lang="en-US" b="0" i="0" dirty="0">
                <a:solidFill>
                  <a:srgbClr val="D1D5DB"/>
                </a:solidFill>
                <a:effectLst/>
                <a:latin typeface="Söhne"/>
              </a:rPr>
              <a:t>Vanilla neural networks,  sequential data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makul</a:t>
            </a:r>
            <a:r>
              <a:rPr lang="en-US" b="0" i="0" dirty="0">
                <a:solidFill>
                  <a:srgbClr val="D1D5DB"/>
                </a:solidFill>
                <a:effectLst/>
                <a:latin typeface="Söhne"/>
              </a:rPr>
              <a:t> </a:t>
            </a:r>
            <a:r>
              <a:rPr lang="en-US" b="0" i="0" dirty="0" err="1">
                <a:solidFill>
                  <a:srgbClr val="D1D5DB"/>
                </a:solidFill>
                <a:effectLst/>
                <a:latin typeface="Söhne"/>
              </a:rPr>
              <a:t>değillerdi</a:t>
            </a:r>
            <a:endParaRPr lang="en-US" b="0" i="0" dirty="0">
              <a:solidFill>
                <a:srgbClr val="D1D5DB"/>
              </a:solidFill>
              <a:effectLst/>
              <a:latin typeface="Söhne"/>
            </a:endParaRPr>
          </a:p>
          <a:p>
            <a:pPr algn="l"/>
            <a:r>
              <a:rPr lang="en-US" b="0" i="0" dirty="0" err="1">
                <a:solidFill>
                  <a:srgbClr val="D1D5DB"/>
                </a:solidFill>
                <a:effectLst/>
                <a:latin typeface="Söhne"/>
              </a:rPr>
              <a:t>Neden</a:t>
            </a:r>
            <a:r>
              <a:rPr lang="en-US" b="0" i="0" dirty="0">
                <a:solidFill>
                  <a:srgbClr val="D1D5DB"/>
                </a:solidFill>
                <a:effectLst/>
                <a:latin typeface="Söhne"/>
              </a:rPr>
              <a:t> </a:t>
            </a:r>
            <a:r>
              <a:rPr lang="en-US" b="0" i="0" dirty="0" err="1">
                <a:solidFill>
                  <a:srgbClr val="D1D5DB"/>
                </a:solidFill>
                <a:effectLst/>
                <a:latin typeface="Söhne"/>
              </a:rPr>
              <a:t>çünkü</a:t>
            </a:r>
            <a:r>
              <a:rPr lang="en-US" b="0" i="0" dirty="0">
                <a:solidFill>
                  <a:srgbClr val="D1D5DB"/>
                </a:solidFill>
                <a:effectLst/>
                <a:latin typeface="Söhne"/>
              </a:rPr>
              <a:t> her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veri</a:t>
            </a:r>
            <a:r>
              <a:rPr lang="en-US" b="0" i="0" dirty="0">
                <a:solidFill>
                  <a:srgbClr val="D1D5DB"/>
                </a:solidFill>
                <a:effectLst/>
                <a:latin typeface="Söhne"/>
              </a:rPr>
              <a:t> </a:t>
            </a:r>
            <a:r>
              <a:rPr lang="en-US" b="0" i="0" dirty="0" err="1">
                <a:solidFill>
                  <a:srgbClr val="D1D5DB"/>
                </a:solidFill>
                <a:effectLst/>
                <a:latin typeface="Söhne"/>
              </a:rPr>
              <a:t>birbirinden</a:t>
            </a:r>
            <a:r>
              <a:rPr lang="en-US" b="0" i="0" dirty="0">
                <a:solidFill>
                  <a:srgbClr val="D1D5DB"/>
                </a:solidFill>
                <a:effectLst/>
                <a:latin typeface="Söhne"/>
              </a:rPr>
              <a:t> </a:t>
            </a:r>
            <a:r>
              <a:rPr lang="en-US" b="0" i="0" dirty="0" err="1">
                <a:solidFill>
                  <a:srgbClr val="D1D5DB"/>
                </a:solidFill>
                <a:effectLst/>
                <a:latin typeface="Söhne"/>
              </a:rPr>
              <a:t>bağımsız</a:t>
            </a:r>
            <a:r>
              <a:rPr lang="en-US" b="0" i="0" dirty="0">
                <a:solidFill>
                  <a:srgbClr val="D1D5DB"/>
                </a:solidFill>
                <a:effectLst/>
                <a:latin typeface="Söhne"/>
              </a:rPr>
              <a:t> </a:t>
            </a:r>
            <a:r>
              <a:rPr lang="en-US" b="0" i="0" dirty="0" err="1">
                <a:solidFill>
                  <a:srgbClr val="D1D5DB"/>
                </a:solidFill>
                <a:effectLst/>
                <a:latin typeface="Söhne"/>
              </a:rPr>
              <a:t>olarak</a:t>
            </a:r>
            <a:r>
              <a:rPr lang="en-US" b="0" i="0" dirty="0">
                <a:solidFill>
                  <a:srgbClr val="D1D5DB"/>
                </a:solidFill>
                <a:effectLst/>
                <a:latin typeface="Söhne"/>
              </a:rPr>
              <a:t> </a:t>
            </a:r>
            <a:r>
              <a:rPr lang="en-US" b="0" i="0" dirty="0" err="1">
                <a:solidFill>
                  <a:srgbClr val="D1D5DB"/>
                </a:solidFill>
                <a:effectLst/>
                <a:latin typeface="Söhne"/>
              </a:rPr>
              <a:t>layerlarda</a:t>
            </a:r>
            <a:r>
              <a:rPr lang="en-US" b="0" i="0" dirty="0">
                <a:solidFill>
                  <a:srgbClr val="D1D5DB"/>
                </a:solidFill>
                <a:effectLst/>
                <a:latin typeface="Söhne"/>
              </a:rPr>
              <a:t> </a:t>
            </a:r>
            <a:r>
              <a:rPr lang="en-US" b="0" i="0" dirty="0" err="1">
                <a:solidFill>
                  <a:srgbClr val="D1D5DB"/>
                </a:solidFill>
                <a:effectLst/>
                <a:latin typeface="Söhne"/>
              </a:rPr>
              <a:t>geçiyor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akış</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a:t>
            </a:r>
            <a:r>
              <a:rPr lang="en-US" b="0" i="0" dirty="0" err="1">
                <a:solidFill>
                  <a:srgbClr val="D1D5DB"/>
                </a:solidFill>
                <a:effectLst/>
                <a:latin typeface="Söhne"/>
              </a:rPr>
              <a:t>alakalı</a:t>
            </a:r>
            <a:r>
              <a:rPr lang="en-US" b="0" i="0" dirty="0">
                <a:solidFill>
                  <a:srgbClr val="D1D5DB"/>
                </a:solidFill>
                <a:effectLst/>
                <a:latin typeface="Söhne"/>
              </a:rPr>
              <a:t> </a:t>
            </a:r>
            <a:r>
              <a:rPr lang="en-US" b="0" i="0" dirty="0" err="1">
                <a:solidFill>
                  <a:srgbClr val="D1D5DB"/>
                </a:solidFill>
                <a:effectLst/>
                <a:latin typeface="Söhne"/>
              </a:rPr>
              <a:t>öğrenme</a:t>
            </a:r>
            <a:r>
              <a:rPr lang="en-US" b="0" i="0" dirty="0">
                <a:solidFill>
                  <a:srgbClr val="D1D5DB"/>
                </a:solidFill>
                <a:effectLst/>
                <a:latin typeface="Söhne"/>
              </a:rPr>
              <a:t> </a:t>
            </a:r>
            <a:r>
              <a:rPr lang="en-US" b="0" i="0" dirty="0" err="1">
                <a:solidFill>
                  <a:srgbClr val="D1D5DB"/>
                </a:solidFill>
                <a:effectLst/>
                <a:latin typeface="Söhne"/>
              </a:rPr>
              <a:t>imkanı</a:t>
            </a:r>
            <a:r>
              <a:rPr lang="en-US" b="0" i="0" dirty="0">
                <a:solidFill>
                  <a:srgbClr val="D1D5DB"/>
                </a:solidFill>
                <a:effectLst/>
                <a:latin typeface="Söhne"/>
              </a:rPr>
              <a:t> </a:t>
            </a:r>
            <a:r>
              <a:rPr lang="en-US" b="0" i="0" dirty="0" err="1">
                <a:solidFill>
                  <a:srgbClr val="D1D5DB"/>
                </a:solidFill>
                <a:effectLst/>
                <a:latin typeface="Söhne"/>
              </a:rPr>
              <a:t>yoktu</a:t>
            </a:r>
            <a:r>
              <a:rPr lang="en-US" b="0" i="0" dirty="0">
                <a:solidFill>
                  <a:srgbClr val="D1D5DB"/>
                </a:solidFill>
                <a:effectLst/>
                <a:latin typeface="Söhne"/>
              </a:rPr>
              <a:t>.</a:t>
            </a:r>
          </a:p>
          <a:p>
            <a:pPr algn="l"/>
            <a:endParaRPr lang="en-US" b="0" i="0" dirty="0">
              <a:solidFill>
                <a:srgbClr val="D1D5DB"/>
              </a:solidFill>
              <a:effectLst/>
              <a:latin typeface="Söhne"/>
            </a:endParaRPr>
          </a:p>
          <a:p>
            <a:pPr algn="l"/>
            <a:r>
              <a:rPr lang="en-US" b="0" i="0" dirty="0">
                <a:solidFill>
                  <a:srgbClr val="D1D5DB"/>
                </a:solidFill>
                <a:effectLst/>
                <a:latin typeface="Söhne"/>
              </a:rPr>
              <a:t>Unlike recurrent neural networks (RNNs), FNNs lack the ability to maintain memory or capture temporal dependencies.</a:t>
            </a:r>
          </a:p>
          <a:p>
            <a:pPr algn="l"/>
            <a:endParaRPr lang="en-US" b="0" i="0" dirty="0">
              <a:solidFill>
                <a:srgbClr val="D1D5DB"/>
              </a:solidFill>
              <a:effectLst/>
              <a:latin typeface="Söhne"/>
            </a:endParaRPr>
          </a:p>
          <a:p>
            <a:pPr algn="l"/>
            <a:r>
              <a:rPr lang="en-US" b="0" i="0" dirty="0">
                <a:solidFill>
                  <a:srgbClr val="D1D5DB"/>
                </a:solidFill>
                <a:effectLst/>
                <a:latin typeface="Söhne"/>
              </a:rPr>
              <a:t>In FNNs, information flows only in a forward direction, from input to output, without any feedback loops. Each input is processed independently, and the network doesn't have access to previous inputs or the context they provide. Consequently, FNNs are limited in their ability to model sequences or capture the temporal dynamics of data.</a:t>
            </a:r>
          </a:p>
          <a:p>
            <a:br>
              <a:rPr lang="en-US" dirty="0"/>
            </a:b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22377049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50</a:t>
            </a:fld>
            <a:endParaRPr lang="en-US"/>
          </a:p>
        </p:txBody>
      </p:sp>
    </p:spTree>
    <p:extLst>
      <p:ext uri="{BB962C8B-B14F-4D97-AF65-F5344CB8AC3E}">
        <p14:creationId xmlns:p14="http://schemas.microsoft.com/office/powerpoint/2010/main" val="2948999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51</a:t>
            </a:fld>
            <a:endParaRPr lang="en-US"/>
          </a:p>
        </p:txBody>
      </p:sp>
    </p:spTree>
    <p:extLst>
      <p:ext uri="{BB962C8B-B14F-4D97-AF65-F5344CB8AC3E}">
        <p14:creationId xmlns:p14="http://schemas.microsoft.com/office/powerpoint/2010/main" val="4015730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52</a:t>
            </a:fld>
            <a:endParaRPr lang="en-US"/>
          </a:p>
        </p:txBody>
      </p:sp>
    </p:spTree>
    <p:extLst>
      <p:ext uri="{BB962C8B-B14F-4D97-AF65-F5344CB8AC3E}">
        <p14:creationId xmlns:p14="http://schemas.microsoft.com/office/powerpoint/2010/main" val="1247376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53</a:t>
            </a:fld>
            <a:endParaRPr lang="en-US"/>
          </a:p>
        </p:txBody>
      </p:sp>
    </p:spTree>
    <p:extLst>
      <p:ext uri="{BB962C8B-B14F-4D97-AF65-F5344CB8AC3E}">
        <p14:creationId xmlns:p14="http://schemas.microsoft.com/office/powerpoint/2010/main" val="2229368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54</a:t>
            </a:fld>
            <a:endParaRPr lang="en-US"/>
          </a:p>
        </p:txBody>
      </p:sp>
    </p:spTree>
    <p:extLst>
      <p:ext uri="{BB962C8B-B14F-4D97-AF65-F5344CB8AC3E}">
        <p14:creationId xmlns:p14="http://schemas.microsoft.com/office/powerpoint/2010/main" val="7955100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55</a:t>
            </a:fld>
            <a:endParaRPr lang="en-US"/>
          </a:p>
        </p:txBody>
      </p:sp>
    </p:spTree>
    <p:extLst>
      <p:ext uri="{BB962C8B-B14F-4D97-AF65-F5344CB8AC3E}">
        <p14:creationId xmlns:p14="http://schemas.microsoft.com/office/powerpoint/2010/main" val="302157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56</a:t>
            </a:fld>
            <a:endParaRPr lang="en-US"/>
          </a:p>
        </p:txBody>
      </p:sp>
    </p:spTree>
    <p:extLst>
      <p:ext uri="{BB962C8B-B14F-4D97-AF65-F5344CB8AC3E}">
        <p14:creationId xmlns:p14="http://schemas.microsoft.com/office/powerpoint/2010/main" val="41391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57</a:t>
            </a:fld>
            <a:endParaRPr lang="en-US"/>
          </a:p>
        </p:txBody>
      </p:sp>
    </p:spTree>
    <p:extLst>
      <p:ext uri="{BB962C8B-B14F-4D97-AF65-F5344CB8AC3E}">
        <p14:creationId xmlns:p14="http://schemas.microsoft.com/office/powerpoint/2010/main" val="41851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58</a:t>
            </a:fld>
            <a:endParaRPr lang="en-US"/>
          </a:p>
        </p:txBody>
      </p:sp>
    </p:spTree>
    <p:extLst>
      <p:ext uri="{BB962C8B-B14F-4D97-AF65-F5344CB8AC3E}">
        <p14:creationId xmlns:p14="http://schemas.microsoft.com/office/powerpoint/2010/main" val="1760427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contextual continues </a:t>
            </a:r>
            <a:r>
              <a:rPr lang="en-US" dirty="0" err="1"/>
              <a:t>represanatation</a:t>
            </a:r>
            <a:r>
              <a:rPr lang="en-US" dirty="0"/>
              <a:t> – contextualize this embeddings</a:t>
            </a:r>
          </a:p>
          <a:p>
            <a:endParaRPr lang="en-US" dirty="0"/>
          </a:p>
          <a:p>
            <a:r>
              <a:rPr lang="en-US" dirty="0" err="1"/>
              <a:t>Bizim</a:t>
            </a:r>
            <a:r>
              <a:rPr lang="en-US" dirty="0"/>
              <a:t> </a:t>
            </a:r>
            <a:r>
              <a:rPr lang="en-US" dirty="0" err="1"/>
              <a:t>randomy</a:t>
            </a:r>
            <a:r>
              <a:rPr lang="en-US" dirty="0"/>
              <a:t> initialize </a:t>
            </a:r>
            <a:r>
              <a:rPr lang="en-US" dirty="0" err="1"/>
              <a:t>ettiğimiz</a:t>
            </a:r>
            <a:r>
              <a:rPr lang="en-US" dirty="0"/>
              <a:t> </a:t>
            </a:r>
            <a:r>
              <a:rPr lang="en-US" dirty="0" err="1"/>
              <a:t>ağırlıklarını</a:t>
            </a:r>
            <a:r>
              <a:rPr lang="en-US" dirty="0"/>
              <a:t>, </a:t>
            </a:r>
            <a:r>
              <a:rPr lang="en-US" dirty="0" err="1"/>
              <a:t>tek</a:t>
            </a:r>
            <a:r>
              <a:rPr lang="en-US" dirty="0"/>
              <a:t> </a:t>
            </a:r>
            <a:r>
              <a:rPr lang="en-US" dirty="0" err="1"/>
              <a:t>yapı</a:t>
            </a:r>
            <a:r>
              <a:rPr lang="en-US" dirty="0"/>
              <a:t> </a:t>
            </a:r>
            <a:r>
              <a:rPr lang="en-US" dirty="0" err="1"/>
              <a:t>classifierdaki</a:t>
            </a:r>
            <a:r>
              <a:rPr lang="en-US" dirty="0"/>
              <a:t> </a:t>
            </a:r>
            <a:r>
              <a:rPr lang="en-US" dirty="0" err="1"/>
              <a:t>ağırlıklar</a:t>
            </a:r>
            <a:r>
              <a:rPr lang="en-US" dirty="0"/>
              <a:t>..</a:t>
            </a:r>
          </a:p>
          <a:p>
            <a:endParaRPr lang="en-US" dirty="0"/>
          </a:p>
          <a:p>
            <a:r>
              <a:rPr lang="en-US" dirty="0"/>
              <a:t>Bu fine tuning </a:t>
            </a:r>
            <a:r>
              <a:rPr lang="en-US" dirty="0" err="1"/>
              <a:t>çok</a:t>
            </a:r>
            <a:r>
              <a:rPr lang="en-US" dirty="0"/>
              <a:t> </a:t>
            </a:r>
            <a:r>
              <a:rPr lang="en-US" dirty="0" err="1"/>
              <a:t>daha</a:t>
            </a:r>
            <a:r>
              <a:rPr lang="en-US" dirty="0"/>
              <a:t> </a:t>
            </a:r>
            <a:r>
              <a:rPr lang="en-US" dirty="0" err="1"/>
              <a:t>kısa</a:t>
            </a:r>
            <a:r>
              <a:rPr lang="en-US" dirty="0"/>
              <a:t> </a:t>
            </a:r>
            <a:r>
              <a:rPr lang="en-US" dirty="0" err="1"/>
              <a:t>ve</a:t>
            </a:r>
            <a:r>
              <a:rPr lang="en-US" dirty="0"/>
              <a:t> </a:t>
            </a:r>
            <a:r>
              <a:rPr lang="en-US" dirty="0" err="1"/>
              <a:t>hızlı</a:t>
            </a:r>
            <a:r>
              <a:rPr lang="en-US" dirty="0"/>
              <a:t> </a:t>
            </a:r>
            <a:r>
              <a:rPr lang="en-US" dirty="0" err="1"/>
              <a:t>olacaktır</a:t>
            </a:r>
            <a:r>
              <a:rPr lang="en-US" dirty="0"/>
              <a:t> </a:t>
            </a:r>
            <a:r>
              <a:rPr lang="en-US" dirty="0" err="1"/>
              <a:t>böylece</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59</a:t>
            </a:fld>
            <a:endParaRPr lang="en-US"/>
          </a:p>
        </p:txBody>
      </p:sp>
    </p:spTree>
    <p:extLst>
      <p:ext uri="{BB962C8B-B14F-4D97-AF65-F5344CB8AC3E}">
        <p14:creationId xmlns:p14="http://schemas.microsoft.com/office/powerpoint/2010/main" val="134206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Text is another form of sequences. You can break Text up into a sequence of characters or a sequence of words.</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17921935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60</a:t>
            </a:fld>
            <a:endParaRPr lang="en-US"/>
          </a:p>
        </p:txBody>
      </p:sp>
    </p:spTree>
    <p:extLst>
      <p:ext uri="{BB962C8B-B14F-4D97-AF65-F5344CB8AC3E}">
        <p14:creationId xmlns:p14="http://schemas.microsoft.com/office/powerpoint/2010/main" val="2817646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61</a:t>
            </a:fld>
            <a:endParaRPr lang="en-US"/>
          </a:p>
        </p:txBody>
      </p:sp>
    </p:spTree>
    <p:extLst>
      <p:ext uri="{BB962C8B-B14F-4D97-AF65-F5344CB8AC3E}">
        <p14:creationId xmlns:p14="http://schemas.microsoft.com/office/powerpoint/2010/main" val="36155528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62</a:t>
            </a:fld>
            <a:endParaRPr lang="en-US"/>
          </a:p>
        </p:txBody>
      </p:sp>
    </p:spTree>
    <p:extLst>
      <p:ext uri="{BB962C8B-B14F-4D97-AF65-F5344CB8AC3E}">
        <p14:creationId xmlns:p14="http://schemas.microsoft.com/office/powerpoint/2010/main" val="2135335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55E19-22C9-3435-D294-E8C403FB9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6836A-B88E-5A40-DEE4-9312AB73F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4C5D2-0A06-0C6E-5570-8B0A1ABDD1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Yani </a:t>
            </a:r>
            <a:r>
              <a:rPr lang="en-US" dirty="0" err="1"/>
              <a:t>bunun</a:t>
            </a:r>
            <a:r>
              <a:rPr lang="en-US" dirty="0"/>
              <a:t> </a:t>
            </a:r>
            <a:r>
              <a:rPr lang="en-US" dirty="0" err="1"/>
              <a:t>zor</a:t>
            </a:r>
            <a:r>
              <a:rPr lang="en-US" dirty="0"/>
              <a:t> </a:t>
            </a:r>
            <a:r>
              <a:rPr lang="en-US" dirty="0" err="1"/>
              <a:t>olmasının</a:t>
            </a:r>
            <a:r>
              <a:rPr lang="en-US" dirty="0"/>
              <a:t> </a:t>
            </a:r>
            <a:r>
              <a:rPr lang="en-US" dirty="0" err="1"/>
              <a:t>çok</a:t>
            </a:r>
            <a:r>
              <a:rPr lang="en-US" dirty="0"/>
              <a:t> </a:t>
            </a:r>
            <a:r>
              <a:rPr lang="en-US" dirty="0" err="1"/>
              <a:t>mantıklı</a:t>
            </a:r>
            <a:r>
              <a:rPr lang="en-US" dirty="0"/>
              <a:t> </a:t>
            </a:r>
            <a:r>
              <a:rPr lang="en-US" dirty="0" err="1"/>
              <a:t>bir</a:t>
            </a:r>
            <a:r>
              <a:rPr lang="en-US" dirty="0"/>
              <a:t> </a:t>
            </a:r>
            <a:r>
              <a:rPr lang="en-US" dirty="0" err="1"/>
              <a:t>nedeni</a:t>
            </a:r>
            <a:r>
              <a:rPr lang="en-US" dirty="0"/>
              <a:t> var. </a:t>
            </a:r>
            <a:r>
              <a:rPr lang="en-US" dirty="0" err="1"/>
              <a:t>Alfabeyi</a:t>
            </a:r>
            <a:r>
              <a:rPr lang="en-US" dirty="0"/>
              <a:t> </a:t>
            </a:r>
            <a:r>
              <a:rPr lang="en-US" dirty="0" err="1"/>
              <a:t>bir</a:t>
            </a:r>
            <a:r>
              <a:rPr lang="en-US" dirty="0"/>
              <a:t> dizi </a:t>
            </a:r>
            <a:r>
              <a:rPr lang="en-US" dirty="0" err="1"/>
              <a:t>olarak</a:t>
            </a:r>
            <a:r>
              <a:rPr lang="en-US" dirty="0"/>
              <a:t> </a:t>
            </a:r>
            <a:r>
              <a:rPr lang="en-US" dirty="0" err="1"/>
              <a:t>öğrenirsiniz</a:t>
            </a:r>
            <a:r>
              <a:rPr lang="en-US" dirty="0"/>
              <a:t>. </a:t>
            </a:r>
            <a:r>
              <a:rPr lang="en-US" dirty="0" err="1"/>
              <a:t>Sıralı</a:t>
            </a:r>
            <a:r>
              <a:rPr lang="en-US" dirty="0"/>
              <a:t> </a:t>
            </a:r>
            <a:r>
              <a:rPr lang="en-US" dirty="0" err="1"/>
              <a:t>bellek</a:t>
            </a:r>
            <a:r>
              <a:rPr lang="en-US" dirty="0"/>
              <a:t>, </a:t>
            </a:r>
            <a:r>
              <a:rPr lang="en-US" dirty="0" err="1"/>
              <a:t>beyninizin</a:t>
            </a:r>
            <a:r>
              <a:rPr lang="en-US" dirty="0"/>
              <a:t> </a:t>
            </a:r>
            <a:r>
              <a:rPr lang="en-US" dirty="0" err="1"/>
              <a:t>sıra</a:t>
            </a:r>
            <a:r>
              <a:rPr lang="en-US" dirty="0"/>
              <a:t> </a:t>
            </a:r>
            <a:r>
              <a:rPr lang="en-US" dirty="0" err="1"/>
              <a:t>kalıplarını</a:t>
            </a:r>
            <a:r>
              <a:rPr lang="en-US" dirty="0"/>
              <a:t> </a:t>
            </a:r>
            <a:r>
              <a:rPr lang="en-US" dirty="0" err="1"/>
              <a:t>tanımasını</a:t>
            </a:r>
            <a:r>
              <a:rPr lang="en-US" dirty="0"/>
              <a:t> </a:t>
            </a:r>
            <a:r>
              <a:rPr lang="en-US" dirty="0" err="1"/>
              <a:t>kolaylaştıran</a:t>
            </a:r>
            <a:r>
              <a:rPr lang="en-US" dirty="0"/>
              <a:t> </a:t>
            </a:r>
            <a:r>
              <a:rPr lang="en-US" dirty="0" err="1"/>
              <a:t>bir</a:t>
            </a:r>
            <a:r>
              <a:rPr lang="en-US" dirty="0"/>
              <a:t> </a:t>
            </a:r>
            <a:r>
              <a:rPr lang="en-US" dirty="0" err="1"/>
              <a:t>mekanizmadır</a:t>
            </a:r>
            <a:r>
              <a:rPr lang="en-US" dirty="0"/>
              <a:t>.</a:t>
            </a:r>
          </a:p>
          <a:p>
            <a:endParaRPr lang="en-US" dirty="0"/>
          </a:p>
        </p:txBody>
      </p:sp>
      <p:sp>
        <p:nvSpPr>
          <p:cNvPr id="4" name="Slide Number Placeholder 3">
            <a:extLst>
              <a:ext uri="{FF2B5EF4-FFF2-40B4-BE49-F238E27FC236}">
                <a16:creationId xmlns:a16="http://schemas.microsoft.com/office/drawing/2014/main" id="{5E1BD9CF-9D59-8A08-FDCE-F07FB0E16832}"/>
              </a:ext>
            </a:extLst>
          </p:cNvPr>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71684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7502A-E34B-AED5-FACA-817D862B1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DB4E5-A1BC-BC7B-E018-35F7F35DC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900B7C-49A7-715D-FD60-165B0F02DB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D6D4BD-F7EF-8DAA-29FC-3E57206C1A40}"/>
              </a:ext>
            </a:extLst>
          </p:cNvPr>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2178768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712C5-F29C-F1A4-07D3-F70581B883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47F82C-C05A-225C-9CD6-01746755A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E63B8-4DFA-310D-420B-E21BEDA03A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4F06F2-20F8-657D-F042-3823D4BAB788}"/>
              </a:ext>
            </a:extLst>
          </p:cNvPr>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2093728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29.11.2024</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29.11.2024</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29.11.2024</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29.11.2024</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29.11.2024</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29.11.2024</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29.11.2024</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29.11.2024</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29.11.2024</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29.11.2024</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29.11.2024</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29.11.2024</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ode/kemalcankara/seq2seq-modeling-language-translation-lstm"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blog.keras.io/a-ten-minute-introduction-to-sequence-to-sequence-learning-in-keras.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gif"/></Relationships>
</file>

<file path=ppt/slides/_rels/slide60.xml.rels><?xml version="1.0" encoding="UTF-8" standalone="yes"?>
<Relationships xmlns="http://schemas.openxmlformats.org/package/2006/relationships"><Relationship Id="rId3" Type="http://schemas.openxmlformats.org/officeDocument/2006/relationships/hyperlink" Target="https://colab.research.google.com/github/futuremojo/nlp-demystified/blob/main/notebooks/nlpdemystified_transformers_and_pretraining.ipynb#scrollTo=n-44MBYSyDIY" TargetMode="External"/><Relationship Id="rId2" Type="http://schemas.openxmlformats.org/officeDocument/2006/relationships/notesSlide" Target="../notesSlides/notesSlide60.xml"/><Relationship Id="rId1" Type="http://schemas.openxmlformats.org/officeDocument/2006/relationships/slideLayout" Target="../slideLayouts/slideLayout13.xml"/><Relationship Id="rId5" Type="http://schemas.openxmlformats.org/officeDocument/2006/relationships/hyperlink" Target="https://huggingface.co/dbmdz/bert-base-turkish-cased" TargetMode="External"/><Relationship Id="rId4" Type="http://schemas.openxmlformats.org/officeDocument/2006/relationships/hyperlink" Target="http://jalammar.github.io/illustrated-transform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9.gif"/><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a:latin typeface="Arial"/>
                <a:cs typeface="Arial"/>
              </a:rPr>
              <a:t>Seq2seq – </a:t>
            </a:r>
            <a:r>
              <a:rPr lang="tr-TR" sz="1800" b="1" dirty="0" err="1">
                <a:latin typeface="Arial"/>
                <a:cs typeface="Arial"/>
              </a:rPr>
              <a:t>Transformers</a:t>
            </a:r>
            <a:r>
              <a:rPr lang="tr-TR" sz="1800" b="1" dirty="0">
                <a:latin typeface="Arial"/>
                <a:cs typeface="Arial"/>
              </a:rPr>
              <a:t> - Bert</a:t>
            </a: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22 Kasım</a:t>
            </a:r>
            <a:r>
              <a:rPr lang="en-US" sz="1400" dirty="0">
                <a:latin typeface="Arial"/>
                <a:cs typeface="Arial"/>
              </a:rPr>
              <a:t> </a:t>
            </a:r>
            <a:r>
              <a:rPr lang="tr-TR" sz="1400" dirty="0">
                <a:latin typeface="Arial"/>
                <a:cs typeface="Arial"/>
              </a:rPr>
              <a:t>2024</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32452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E4E26E03-A2E9-CBB3-F35F-79595A77001B}"/>
              </a:ext>
            </a:extLst>
          </p:cNvPr>
          <p:cNvPicPr>
            <a:picLocks noChangeAspect="1"/>
          </p:cNvPicPr>
          <p:nvPr/>
        </p:nvPicPr>
        <p:blipFill>
          <a:blip r:embed="rId3"/>
          <a:stretch>
            <a:fillRect/>
          </a:stretch>
        </p:blipFill>
        <p:spPr>
          <a:xfrm>
            <a:off x="370332" y="1714500"/>
            <a:ext cx="7086600" cy="3429000"/>
          </a:xfrm>
          <a:prstGeom prst="rect">
            <a:avLst/>
          </a:prstGeom>
        </p:spPr>
      </p:pic>
      <p:pic>
        <p:nvPicPr>
          <p:cNvPr id="4" name="Picture 3">
            <a:extLst>
              <a:ext uri="{FF2B5EF4-FFF2-40B4-BE49-F238E27FC236}">
                <a16:creationId xmlns:a16="http://schemas.microsoft.com/office/drawing/2014/main" id="{3281C1D7-081A-CCCC-A138-F01234BCE692}"/>
              </a:ext>
            </a:extLst>
          </p:cNvPr>
          <p:cNvPicPr>
            <a:picLocks noChangeAspect="1"/>
          </p:cNvPicPr>
          <p:nvPr/>
        </p:nvPicPr>
        <p:blipFill>
          <a:blip r:embed="rId4"/>
          <a:stretch>
            <a:fillRect/>
          </a:stretch>
        </p:blipFill>
        <p:spPr>
          <a:xfrm>
            <a:off x="7903367" y="1029698"/>
            <a:ext cx="1727200" cy="2552700"/>
          </a:xfrm>
          <a:prstGeom prst="rect">
            <a:avLst/>
          </a:prstGeom>
        </p:spPr>
      </p:pic>
      <p:pic>
        <p:nvPicPr>
          <p:cNvPr id="6" name="Picture 5">
            <a:extLst>
              <a:ext uri="{FF2B5EF4-FFF2-40B4-BE49-F238E27FC236}">
                <a16:creationId xmlns:a16="http://schemas.microsoft.com/office/drawing/2014/main" id="{D70E801A-5303-5F7C-65BF-F24CDFFCFD62}"/>
              </a:ext>
            </a:extLst>
          </p:cNvPr>
          <p:cNvPicPr>
            <a:picLocks noChangeAspect="1"/>
          </p:cNvPicPr>
          <p:nvPr/>
        </p:nvPicPr>
        <p:blipFill>
          <a:blip r:embed="rId5"/>
          <a:stretch>
            <a:fillRect/>
          </a:stretch>
        </p:blipFill>
        <p:spPr>
          <a:xfrm>
            <a:off x="7903367" y="3825903"/>
            <a:ext cx="1727200" cy="2552700"/>
          </a:xfrm>
          <a:prstGeom prst="rect">
            <a:avLst/>
          </a:prstGeom>
        </p:spPr>
      </p:pic>
      <p:pic>
        <p:nvPicPr>
          <p:cNvPr id="7" name="Picture 6">
            <a:extLst>
              <a:ext uri="{FF2B5EF4-FFF2-40B4-BE49-F238E27FC236}">
                <a16:creationId xmlns:a16="http://schemas.microsoft.com/office/drawing/2014/main" id="{EAB34C71-1B92-A832-2290-B9DC71785BC0}"/>
              </a:ext>
            </a:extLst>
          </p:cNvPr>
          <p:cNvPicPr>
            <a:picLocks noChangeAspect="1"/>
          </p:cNvPicPr>
          <p:nvPr/>
        </p:nvPicPr>
        <p:blipFill>
          <a:blip r:embed="rId6"/>
          <a:stretch>
            <a:fillRect/>
          </a:stretch>
        </p:blipFill>
        <p:spPr>
          <a:xfrm>
            <a:off x="9958324" y="2549553"/>
            <a:ext cx="1727200" cy="2552700"/>
          </a:xfrm>
          <a:prstGeom prst="rect">
            <a:avLst/>
          </a:prstGeom>
        </p:spPr>
      </p:pic>
    </p:spTree>
    <p:extLst>
      <p:ext uri="{BB962C8B-B14F-4D97-AF65-F5344CB8AC3E}">
        <p14:creationId xmlns:p14="http://schemas.microsoft.com/office/powerpoint/2010/main" val="1389437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a:t>
            </a:r>
          </a:p>
          <a:p>
            <a:pPr algn="ctr"/>
            <a:r>
              <a:rPr lang="tr-TR" sz="2400" b="1" dirty="0">
                <a:solidFill>
                  <a:srgbClr val="8316B5"/>
                </a:solidFill>
                <a:ea typeface="Arial" charset="0"/>
                <a:cs typeface="Arial"/>
              </a:rPr>
              <a:t>Encoder – </a:t>
            </a:r>
            <a:r>
              <a:rPr lang="tr-TR" sz="2400" b="1" dirty="0" err="1">
                <a:solidFill>
                  <a:srgbClr val="8316B5"/>
                </a:solidFill>
                <a:ea typeface="Arial" charset="0"/>
                <a:cs typeface="Arial"/>
              </a:rPr>
              <a:t>Decoder</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DEF64AFD-B951-1B64-998A-7FFD95A9E3D7}"/>
              </a:ext>
            </a:extLst>
          </p:cNvPr>
          <p:cNvPicPr>
            <a:picLocks noChangeAspect="1"/>
          </p:cNvPicPr>
          <p:nvPr/>
        </p:nvPicPr>
        <p:blipFill>
          <a:blip r:embed="rId3"/>
          <a:stretch>
            <a:fillRect/>
          </a:stretch>
        </p:blipFill>
        <p:spPr>
          <a:xfrm>
            <a:off x="917187" y="4606265"/>
            <a:ext cx="3655097" cy="1413764"/>
          </a:xfrm>
          <a:prstGeom prst="rect">
            <a:avLst/>
          </a:prstGeom>
        </p:spPr>
      </p:pic>
      <p:pic>
        <p:nvPicPr>
          <p:cNvPr id="4" name="Picture 3">
            <a:extLst>
              <a:ext uri="{FF2B5EF4-FFF2-40B4-BE49-F238E27FC236}">
                <a16:creationId xmlns:a16="http://schemas.microsoft.com/office/drawing/2014/main" id="{4D958217-0011-B546-4FDF-C568612DCEC4}"/>
              </a:ext>
            </a:extLst>
          </p:cNvPr>
          <p:cNvPicPr>
            <a:picLocks noChangeAspect="1"/>
          </p:cNvPicPr>
          <p:nvPr/>
        </p:nvPicPr>
        <p:blipFill>
          <a:blip r:embed="rId4"/>
          <a:stretch>
            <a:fillRect/>
          </a:stretch>
        </p:blipFill>
        <p:spPr>
          <a:xfrm>
            <a:off x="917187" y="3037332"/>
            <a:ext cx="3948194" cy="2982697"/>
          </a:xfrm>
          <a:prstGeom prst="rect">
            <a:avLst/>
          </a:prstGeom>
        </p:spPr>
      </p:pic>
      <p:pic>
        <p:nvPicPr>
          <p:cNvPr id="6" name="Picture 5">
            <a:extLst>
              <a:ext uri="{FF2B5EF4-FFF2-40B4-BE49-F238E27FC236}">
                <a16:creationId xmlns:a16="http://schemas.microsoft.com/office/drawing/2014/main" id="{E9A3ABED-34FC-C8C1-6CFA-256841D69E8A}"/>
              </a:ext>
            </a:extLst>
          </p:cNvPr>
          <p:cNvPicPr>
            <a:picLocks noChangeAspect="1"/>
          </p:cNvPicPr>
          <p:nvPr/>
        </p:nvPicPr>
        <p:blipFill>
          <a:blip r:embed="rId5"/>
          <a:stretch>
            <a:fillRect/>
          </a:stretch>
        </p:blipFill>
        <p:spPr>
          <a:xfrm>
            <a:off x="917187" y="3026664"/>
            <a:ext cx="10361855" cy="2982697"/>
          </a:xfrm>
          <a:prstGeom prst="rect">
            <a:avLst/>
          </a:prstGeom>
        </p:spPr>
      </p:pic>
      <p:pic>
        <p:nvPicPr>
          <p:cNvPr id="7" name="Picture 6">
            <a:extLst>
              <a:ext uri="{FF2B5EF4-FFF2-40B4-BE49-F238E27FC236}">
                <a16:creationId xmlns:a16="http://schemas.microsoft.com/office/drawing/2014/main" id="{6C42117B-FE2F-2C02-CA7D-10BABECCD1E6}"/>
              </a:ext>
            </a:extLst>
          </p:cNvPr>
          <p:cNvPicPr>
            <a:picLocks noChangeAspect="1"/>
          </p:cNvPicPr>
          <p:nvPr/>
        </p:nvPicPr>
        <p:blipFill>
          <a:blip r:embed="rId6"/>
          <a:stretch>
            <a:fillRect/>
          </a:stretch>
        </p:blipFill>
        <p:spPr>
          <a:xfrm>
            <a:off x="912958" y="2220431"/>
            <a:ext cx="10361854" cy="3810266"/>
          </a:xfrm>
          <a:prstGeom prst="rect">
            <a:avLst/>
          </a:prstGeom>
        </p:spPr>
      </p:pic>
      <p:pic>
        <p:nvPicPr>
          <p:cNvPr id="8" name="Picture 7">
            <a:extLst>
              <a:ext uri="{FF2B5EF4-FFF2-40B4-BE49-F238E27FC236}">
                <a16:creationId xmlns:a16="http://schemas.microsoft.com/office/drawing/2014/main" id="{26E9594B-7D55-97DA-31B7-9AEA09268ED8}"/>
              </a:ext>
            </a:extLst>
          </p:cNvPr>
          <p:cNvPicPr>
            <a:picLocks noChangeAspect="1"/>
          </p:cNvPicPr>
          <p:nvPr/>
        </p:nvPicPr>
        <p:blipFill>
          <a:blip r:embed="rId7"/>
          <a:stretch>
            <a:fillRect/>
          </a:stretch>
        </p:blipFill>
        <p:spPr>
          <a:xfrm>
            <a:off x="908728" y="1947826"/>
            <a:ext cx="10370314" cy="4072203"/>
          </a:xfrm>
          <a:prstGeom prst="rect">
            <a:avLst/>
          </a:prstGeom>
        </p:spPr>
      </p:pic>
      <p:pic>
        <p:nvPicPr>
          <p:cNvPr id="9" name="Picture 8">
            <a:extLst>
              <a:ext uri="{FF2B5EF4-FFF2-40B4-BE49-F238E27FC236}">
                <a16:creationId xmlns:a16="http://schemas.microsoft.com/office/drawing/2014/main" id="{242CFF0A-8DA4-2F33-831D-ECD5A8CFEC95}"/>
              </a:ext>
            </a:extLst>
          </p:cNvPr>
          <p:cNvPicPr>
            <a:picLocks noChangeAspect="1"/>
          </p:cNvPicPr>
          <p:nvPr/>
        </p:nvPicPr>
        <p:blipFill>
          <a:blip r:embed="rId8"/>
          <a:stretch>
            <a:fillRect/>
          </a:stretch>
        </p:blipFill>
        <p:spPr>
          <a:xfrm>
            <a:off x="908727" y="1727732"/>
            <a:ext cx="10730743" cy="4292297"/>
          </a:xfrm>
          <a:prstGeom prst="rect">
            <a:avLst/>
          </a:prstGeom>
        </p:spPr>
      </p:pic>
      <p:sp>
        <p:nvSpPr>
          <p:cNvPr id="11" name="TextBox 10">
            <a:extLst>
              <a:ext uri="{FF2B5EF4-FFF2-40B4-BE49-F238E27FC236}">
                <a16:creationId xmlns:a16="http://schemas.microsoft.com/office/drawing/2014/main" id="{AD4CE3C8-8C44-4F59-C6CF-74B66864669E}"/>
              </a:ext>
            </a:extLst>
          </p:cNvPr>
          <p:cNvSpPr txBox="1"/>
          <p:nvPr/>
        </p:nvSpPr>
        <p:spPr>
          <a:xfrm>
            <a:off x="3407283" y="6157911"/>
            <a:ext cx="5377434" cy="492443"/>
          </a:xfrm>
          <a:prstGeom prst="rect">
            <a:avLst/>
          </a:prstGeom>
          <a:noFill/>
        </p:spPr>
        <p:txBody>
          <a:bodyPr wrap="none" rtlCol="0">
            <a:spAutoFit/>
          </a:bodyPr>
          <a:lstStyle/>
          <a:p>
            <a:r>
              <a:rPr lang="en-TR" sz="2600" b="1" dirty="0"/>
              <a:t>Trained end-to-end as a single system</a:t>
            </a:r>
          </a:p>
        </p:txBody>
      </p:sp>
    </p:spTree>
    <p:extLst>
      <p:ext uri="{BB962C8B-B14F-4D97-AF65-F5344CB8AC3E}">
        <p14:creationId xmlns:p14="http://schemas.microsoft.com/office/powerpoint/2010/main" val="25422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a:t>
            </a:r>
          </a:p>
          <a:p>
            <a:pPr algn="ctr"/>
            <a:r>
              <a:rPr lang="tr-TR" sz="2400" b="1" dirty="0">
                <a:solidFill>
                  <a:srgbClr val="8316B5"/>
                </a:solidFill>
                <a:ea typeface="Arial" charset="0"/>
                <a:cs typeface="Arial"/>
              </a:rPr>
              <a:t>Encoder – </a:t>
            </a:r>
            <a:r>
              <a:rPr lang="tr-TR" sz="2400" b="1" dirty="0" err="1">
                <a:solidFill>
                  <a:srgbClr val="8316B5"/>
                </a:solidFill>
                <a:ea typeface="Arial" charset="0"/>
                <a:cs typeface="Arial"/>
              </a:rPr>
              <a:t>Decoder</a:t>
            </a:r>
            <a:r>
              <a:rPr lang="tr-TR" sz="2400" b="1" dirty="0">
                <a:solidFill>
                  <a:srgbClr val="8316B5"/>
                </a:solidFill>
                <a:ea typeface="Arial" charset="0"/>
                <a:cs typeface="Arial"/>
              </a:rPr>
              <a:t> </a:t>
            </a:r>
            <a:r>
              <a:rPr lang="tr-TR" sz="2400" b="1" dirty="0" err="1">
                <a:solidFill>
                  <a:srgbClr val="8316B5"/>
                </a:solidFill>
                <a:ea typeface="Arial" charset="0"/>
                <a:cs typeface="Arial"/>
              </a:rPr>
              <a:t>Models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12" name="Picture 11">
            <a:extLst>
              <a:ext uri="{FF2B5EF4-FFF2-40B4-BE49-F238E27FC236}">
                <a16:creationId xmlns:a16="http://schemas.microsoft.com/office/drawing/2014/main" id="{1A60D200-9452-31A9-19C5-FF0A42F8AC95}"/>
              </a:ext>
            </a:extLst>
          </p:cNvPr>
          <p:cNvPicPr>
            <a:picLocks noChangeAspect="1"/>
          </p:cNvPicPr>
          <p:nvPr/>
        </p:nvPicPr>
        <p:blipFill>
          <a:blip r:embed="rId3"/>
          <a:stretch>
            <a:fillRect/>
          </a:stretch>
        </p:blipFill>
        <p:spPr>
          <a:xfrm>
            <a:off x="1766061" y="2005416"/>
            <a:ext cx="7613119" cy="3687318"/>
          </a:xfrm>
          <a:prstGeom prst="rect">
            <a:avLst/>
          </a:prstGeom>
        </p:spPr>
      </p:pic>
    </p:spTree>
    <p:extLst>
      <p:ext uri="{BB962C8B-B14F-4D97-AF65-F5344CB8AC3E}">
        <p14:creationId xmlns:p14="http://schemas.microsoft.com/office/powerpoint/2010/main" val="47400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a:t>
            </a:r>
          </a:p>
        </p:txBody>
      </p:sp>
      <p:pic>
        <p:nvPicPr>
          <p:cNvPr id="3" name="Picture 2">
            <a:extLst>
              <a:ext uri="{FF2B5EF4-FFF2-40B4-BE49-F238E27FC236}">
                <a16:creationId xmlns:a16="http://schemas.microsoft.com/office/drawing/2014/main" id="{4E4887F8-A5C8-7F03-A20D-9C4DB54D1303}"/>
              </a:ext>
            </a:extLst>
          </p:cNvPr>
          <p:cNvPicPr>
            <a:picLocks noChangeAspect="1"/>
          </p:cNvPicPr>
          <p:nvPr/>
        </p:nvPicPr>
        <p:blipFill>
          <a:blip r:embed="rId3"/>
          <a:stretch>
            <a:fillRect/>
          </a:stretch>
        </p:blipFill>
        <p:spPr>
          <a:xfrm>
            <a:off x="744344" y="650090"/>
            <a:ext cx="10703312" cy="5557819"/>
          </a:xfrm>
          <a:prstGeom prst="rect">
            <a:avLst/>
          </a:prstGeom>
        </p:spPr>
      </p:pic>
    </p:spTree>
    <p:extLst>
      <p:ext uri="{BB962C8B-B14F-4D97-AF65-F5344CB8AC3E}">
        <p14:creationId xmlns:p14="http://schemas.microsoft.com/office/powerpoint/2010/main" val="6029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a:t>
            </a:r>
          </a:p>
        </p:txBody>
      </p:sp>
      <p:pic>
        <p:nvPicPr>
          <p:cNvPr id="7" name="Picture 6">
            <a:extLst>
              <a:ext uri="{FF2B5EF4-FFF2-40B4-BE49-F238E27FC236}">
                <a16:creationId xmlns:a16="http://schemas.microsoft.com/office/drawing/2014/main" id="{E0569B20-7D31-2169-C660-0766CFE8ABC3}"/>
              </a:ext>
            </a:extLst>
          </p:cNvPr>
          <p:cNvPicPr>
            <a:picLocks noChangeAspect="1"/>
          </p:cNvPicPr>
          <p:nvPr/>
        </p:nvPicPr>
        <p:blipFill>
          <a:blip r:embed="rId3"/>
          <a:stretch>
            <a:fillRect/>
          </a:stretch>
        </p:blipFill>
        <p:spPr>
          <a:xfrm>
            <a:off x="2479898" y="542353"/>
            <a:ext cx="7232204" cy="6193536"/>
          </a:xfrm>
          <a:prstGeom prst="rect">
            <a:avLst/>
          </a:prstGeom>
        </p:spPr>
      </p:pic>
    </p:spTree>
    <p:extLst>
      <p:ext uri="{BB962C8B-B14F-4D97-AF65-F5344CB8AC3E}">
        <p14:creationId xmlns:p14="http://schemas.microsoft.com/office/powerpoint/2010/main" val="2827583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a:p>
            <a:pPr algn="ctr"/>
            <a:r>
              <a:rPr lang="tr-TR" sz="2400" b="1" dirty="0" err="1">
                <a:solidFill>
                  <a:srgbClr val="8316B5"/>
                </a:solidFill>
                <a:ea typeface="Arial" charset="0"/>
                <a:cs typeface="Arial"/>
              </a:rPr>
              <a:t>Perplexity</a:t>
            </a:r>
            <a:endParaRPr lang="tr-TR" sz="2400" b="1" dirty="0">
              <a:solidFill>
                <a:srgbClr val="8316B5"/>
              </a:solidFill>
              <a:ea typeface="Arial" charset="0"/>
              <a:cs typeface="Arial"/>
            </a:endParaRPr>
          </a:p>
        </p:txBody>
      </p:sp>
      <p:pic>
        <p:nvPicPr>
          <p:cNvPr id="3" name="Picture 2">
            <a:extLst>
              <a:ext uri="{FF2B5EF4-FFF2-40B4-BE49-F238E27FC236}">
                <a16:creationId xmlns:a16="http://schemas.microsoft.com/office/drawing/2014/main" id="{59D5FB55-5705-2841-6910-92C0504C138A}"/>
              </a:ext>
            </a:extLst>
          </p:cNvPr>
          <p:cNvPicPr>
            <a:picLocks noChangeAspect="1"/>
          </p:cNvPicPr>
          <p:nvPr/>
        </p:nvPicPr>
        <p:blipFill>
          <a:blip r:embed="rId3"/>
          <a:stretch>
            <a:fillRect/>
          </a:stretch>
        </p:blipFill>
        <p:spPr>
          <a:xfrm>
            <a:off x="838200" y="943073"/>
            <a:ext cx="7772400" cy="4971854"/>
          </a:xfrm>
          <a:prstGeom prst="rect">
            <a:avLst/>
          </a:prstGeom>
        </p:spPr>
      </p:pic>
      <p:pic>
        <p:nvPicPr>
          <p:cNvPr id="4" name="Picture 3">
            <a:extLst>
              <a:ext uri="{FF2B5EF4-FFF2-40B4-BE49-F238E27FC236}">
                <a16:creationId xmlns:a16="http://schemas.microsoft.com/office/drawing/2014/main" id="{67CC4902-B03D-CBE1-FC34-BD3C321BBD2C}"/>
              </a:ext>
            </a:extLst>
          </p:cNvPr>
          <p:cNvPicPr>
            <a:picLocks noChangeAspect="1"/>
          </p:cNvPicPr>
          <p:nvPr/>
        </p:nvPicPr>
        <p:blipFill>
          <a:blip r:embed="rId4"/>
          <a:stretch>
            <a:fillRect/>
          </a:stretch>
        </p:blipFill>
        <p:spPr>
          <a:xfrm>
            <a:off x="6844227" y="2676292"/>
            <a:ext cx="4687991" cy="1030693"/>
          </a:xfrm>
          <a:prstGeom prst="rect">
            <a:avLst/>
          </a:prstGeom>
        </p:spPr>
      </p:pic>
    </p:spTree>
    <p:extLst>
      <p:ext uri="{BB962C8B-B14F-4D97-AF65-F5344CB8AC3E}">
        <p14:creationId xmlns:p14="http://schemas.microsoft.com/office/powerpoint/2010/main" val="961828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AF0CC35F-CEF0-5B39-04E1-981B040DF02D}"/>
              </a:ext>
            </a:extLst>
          </p:cNvPr>
          <p:cNvPicPr>
            <a:picLocks noChangeAspect="1"/>
          </p:cNvPicPr>
          <p:nvPr/>
        </p:nvPicPr>
        <p:blipFill>
          <a:blip r:embed="rId3"/>
          <a:stretch>
            <a:fillRect/>
          </a:stretch>
        </p:blipFill>
        <p:spPr>
          <a:xfrm>
            <a:off x="471137" y="992373"/>
            <a:ext cx="6385560" cy="2741118"/>
          </a:xfrm>
          <a:prstGeom prst="rect">
            <a:avLst/>
          </a:prstGeom>
        </p:spPr>
      </p:pic>
      <p:pic>
        <p:nvPicPr>
          <p:cNvPr id="4" name="Picture 3">
            <a:extLst>
              <a:ext uri="{FF2B5EF4-FFF2-40B4-BE49-F238E27FC236}">
                <a16:creationId xmlns:a16="http://schemas.microsoft.com/office/drawing/2014/main" id="{3862BB32-56F1-6D60-0B78-D8EA730E26F0}"/>
              </a:ext>
            </a:extLst>
          </p:cNvPr>
          <p:cNvPicPr>
            <a:picLocks noChangeAspect="1"/>
          </p:cNvPicPr>
          <p:nvPr/>
        </p:nvPicPr>
        <p:blipFill>
          <a:blip r:embed="rId4"/>
          <a:stretch>
            <a:fillRect/>
          </a:stretch>
        </p:blipFill>
        <p:spPr>
          <a:xfrm>
            <a:off x="471137" y="3813476"/>
            <a:ext cx="6385560" cy="2629934"/>
          </a:xfrm>
          <a:prstGeom prst="rect">
            <a:avLst/>
          </a:prstGeom>
        </p:spPr>
      </p:pic>
      <p:pic>
        <p:nvPicPr>
          <p:cNvPr id="6" name="Picture 5">
            <a:extLst>
              <a:ext uri="{FF2B5EF4-FFF2-40B4-BE49-F238E27FC236}">
                <a16:creationId xmlns:a16="http://schemas.microsoft.com/office/drawing/2014/main" id="{D87BDF33-B891-9458-2AAC-A7AD8A88C651}"/>
              </a:ext>
            </a:extLst>
          </p:cNvPr>
          <p:cNvPicPr>
            <a:picLocks noChangeAspect="1"/>
          </p:cNvPicPr>
          <p:nvPr/>
        </p:nvPicPr>
        <p:blipFill>
          <a:blip r:embed="rId5"/>
          <a:stretch>
            <a:fillRect/>
          </a:stretch>
        </p:blipFill>
        <p:spPr>
          <a:xfrm>
            <a:off x="7329106" y="1121578"/>
            <a:ext cx="1384300" cy="1765300"/>
          </a:xfrm>
          <a:prstGeom prst="rect">
            <a:avLst/>
          </a:prstGeom>
        </p:spPr>
      </p:pic>
      <p:pic>
        <p:nvPicPr>
          <p:cNvPr id="7" name="Picture 6">
            <a:extLst>
              <a:ext uri="{FF2B5EF4-FFF2-40B4-BE49-F238E27FC236}">
                <a16:creationId xmlns:a16="http://schemas.microsoft.com/office/drawing/2014/main" id="{5701F501-9857-48CA-7324-8D40DBEFBC39}"/>
              </a:ext>
            </a:extLst>
          </p:cNvPr>
          <p:cNvPicPr>
            <a:picLocks noChangeAspect="1"/>
          </p:cNvPicPr>
          <p:nvPr/>
        </p:nvPicPr>
        <p:blipFill>
          <a:blip r:embed="rId6"/>
          <a:stretch>
            <a:fillRect/>
          </a:stretch>
        </p:blipFill>
        <p:spPr>
          <a:xfrm>
            <a:off x="9864549" y="1121578"/>
            <a:ext cx="1384300" cy="1765300"/>
          </a:xfrm>
          <a:prstGeom prst="rect">
            <a:avLst/>
          </a:prstGeom>
        </p:spPr>
      </p:pic>
      <p:pic>
        <p:nvPicPr>
          <p:cNvPr id="9" name="Picture 8">
            <a:extLst>
              <a:ext uri="{FF2B5EF4-FFF2-40B4-BE49-F238E27FC236}">
                <a16:creationId xmlns:a16="http://schemas.microsoft.com/office/drawing/2014/main" id="{C88AFE66-1CA0-C3D9-E5FF-80D141F8FB57}"/>
              </a:ext>
            </a:extLst>
          </p:cNvPr>
          <p:cNvPicPr>
            <a:picLocks noChangeAspect="1"/>
          </p:cNvPicPr>
          <p:nvPr/>
        </p:nvPicPr>
        <p:blipFill>
          <a:blip r:embed="rId7"/>
          <a:stretch>
            <a:fillRect/>
          </a:stretch>
        </p:blipFill>
        <p:spPr>
          <a:xfrm>
            <a:off x="9788349" y="3813476"/>
            <a:ext cx="1460500" cy="1765300"/>
          </a:xfrm>
          <a:prstGeom prst="rect">
            <a:avLst/>
          </a:prstGeom>
        </p:spPr>
      </p:pic>
      <p:pic>
        <p:nvPicPr>
          <p:cNvPr id="11" name="Picture 10">
            <a:extLst>
              <a:ext uri="{FF2B5EF4-FFF2-40B4-BE49-F238E27FC236}">
                <a16:creationId xmlns:a16="http://schemas.microsoft.com/office/drawing/2014/main" id="{90772EE7-32B1-D492-4098-E997155C1FD7}"/>
              </a:ext>
            </a:extLst>
          </p:cNvPr>
          <p:cNvPicPr>
            <a:picLocks noChangeAspect="1"/>
          </p:cNvPicPr>
          <p:nvPr/>
        </p:nvPicPr>
        <p:blipFill>
          <a:blip r:embed="rId8"/>
          <a:stretch>
            <a:fillRect/>
          </a:stretch>
        </p:blipFill>
        <p:spPr>
          <a:xfrm>
            <a:off x="7404025" y="3822487"/>
            <a:ext cx="1460500" cy="1765300"/>
          </a:xfrm>
          <a:prstGeom prst="rect">
            <a:avLst/>
          </a:prstGeom>
        </p:spPr>
      </p:pic>
    </p:spTree>
    <p:extLst>
      <p:ext uri="{BB962C8B-B14F-4D97-AF65-F5344CB8AC3E}">
        <p14:creationId xmlns:p14="http://schemas.microsoft.com/office/powerpoint/2010/main" val="2681235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3EF9411B-BD48-1131-8D5A-99A79F3A5BE6}"/>
              </a:ext>
            </a:extLst>
          </p:cNvPr>
          <p:cNvPicPr>
            <a:picLocks noChangeAspect="1"/>
          </p:cNvPicPr>
          <p:nvPr/>
        </p:nvPicPr>
        <p:blipFill>
          <a:blip r:embed="rId3"/>
          <a:stretch>
            <a:fillRect/>
          </a:stretch>
        </p:blipFill>
        <p:spPr>
          <a:xfrm>
            <a:off x="2209800" y="1892595"/>
            <a:ext cx="7772400" cy="3072809"/>
          </a:xfrm>
          <a:prstGeom prst="rect">
            <a:avLst/>
          </a:prstGeom>
        </p:spPr>
      </p:pic>
    </p:spTree>
    <p:extLst>
      <p:ext uri="{BB962C8B-B14F-4D97-AF65-F5344CB8AC3E}">
        <p14:creationId xmlns:p14="http://schemas.microsoft.com/office/powerpoint/2010/main" val="3464127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3" name="Picture 2">
            <a:extLst>
              <a:ext uri="{FF2B5EF4-FFF2-40B4-BE49-F238E27FC236}">
                <a16:creationId xmlns:a16="http://schemas.microsoft.com/office/drawing/2014/main" id="{3CC616AD-4AC4-97A9-E149-907570D146AE}"/>
              </a:ext>
            </a:extLst>
          </p:cNvPr>
          <p:cNvPicPr>
            <a:picLocks noChangeAspect="1"/>
          </p:cNvPicPr>
          <p:nvPr/>
        </p:nvPicPr>
        <p:blipFill>
          <a:blip r:embed="rId3"/>
          <a:stretch>
            <a:fillRect/>
          </a:stretch>
        </p:blipFill>
        <p:spPr>
          <a:xfrm>
            <a:off x="2208276" y="862750"/>
            <a:ext cx="6678168" cy="2566250"/>
          </a:xfrm>
          <a:prstGeom prst="rect">
            <a:avLst/>
          </a:prstGeom>
        </p:spPr>
      </p:pic>
      <p:pic>
        <p:nvPicPr>
          <p:cNvPr id="4" name="Picture 3">
            <a:extLst>
              <a:ext uri="{FF2B5EF4-FFF2-40B4-BE49-F238E27FC236}">
                <a16:creationId xmlns:a16="http://schemas.microsoft.com/office/drawing/2014/main" id="{08CBB95C-F0FF-ECD5-93D9-B409B9DDADCD}"/>
              </a:ext>
            </a:extLst>
          </p:cNvPr>
          <p:cNvPicPr>
            <a:picLocks noChangeAspect="1"/>
          </p:cNvPicPr>
          <p:nvPr/>
        </p:nvPicPr>
        <p:blipFill>
          <a:blip r:embed="rId4"/>
          <a:stretch>
            <a:fillRect/>
          </a:stretch>
        </p:blipFill>
        <p:spPr>
          <a:xfrm>
            <a:off x="2208276" y="3749397"/>
            <a:ext cx="6678168" cy="2566250"/>
          </a:xfrm>
          <a:prstGeom prst="rect">
            <a:avLst/>
          </a:prstGeom>
        </p:spPr>
      </p:pic>
    </p:spTree>
    <p:extLst>
      <p:ext uri="{BB962C8B-B14F-4D97-AF65-F5344CB8AC3E}">
        <p14:creationId xmlns:p14="http://schemas.microsoft.com/office/powerpoint/2010/main" val="3038611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4" name="Picture 3">
            <a:extLst>
              <a:ext uri="{FF2B5EF4-FFF2-40B4-BE49-F238E27FC236}">
                <a16:creationId xmlns:a16="http://schemas.microsoft.com/office/drawing/2014/main" id="{A4DB26CC-8660-9D86-C4BB-1924DC02C674}"/>
              </a:ext>
            </a:extLst>
          </p:cNvPr>
          <p:cNvPicPr>
            <a:picLocks noChangeAspect="1"/>
          </p:cNvPicPr>
          <p:nvPr/>
        </p:nvPicPr>
        <p:blipFill>
          <a:blip r:embed="rId3"/>
          <a:stretch>
            <a:fillRect/>
          </a:stretch>
        </p:blipFill>
        <p:spPr>
          <a:xfrm>
            <a:off x="2209800" y="1935632"/>
            <a:ext cx="7772400" cy="2986736"/>
          </a:xfrm>
          <a:prstGeom prst="rect">
            <a:avLst/>
          </a:prstGeom>
        </p:spPr>
      </p:pic>
    </p:spTree>
    <p:extLst>
      <p:ext uri="{BB962C8B-B14F-4D97-AF65-F5344CB8AC3E}">
        <p14:creationId xmlns:p14="http://schemas.microsoft.com/office/powerpoint/2010/main" val="4198427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grpSp>
        <p:nvGrpSpPr>
          <p:cNvPr id="8" name="Group 7">
            <a:extLst>
              <a:ext uri="{FF2B5EF4-FFF2-40B4-BE49-F238E27FC236}">
                <a16:creationId xmlns:a16="http://schemas.microsoft.com/office/drawing/2014/main" id="{B4FEF718-963B-B92E-DEEB-F0F3F635A271}"/>
              </a:ext>
            </a:extLst>
          </p:cNvPr>
          <p:cNvGrpSpPr/>
          <p:nvPr/>
        </p:nvGrpSpPr>
        <p:grpSpPr>
          <a:xfrm>
            <a:off x="1426431" y="1193786"/>
            <a:ext cx="8412853" cy="4470428"/>
            <a:chOff x="914367" y="623041"/>
            <a:chExt cx="8412853" cy="4470428"/>
          </a:xfrm>
        </p:grpSpPr>
        <p:pic>
          <p:nvPicPr>
            <p:cNvPr id="3" name="Picture 2">
              <a:extLst>
                <a:ext uri="{FF2B5EF4-FFF2-40B4-BE49-F238E27FC236}">
                  <a16:creationId xmlns:a16="http://schemas.microsoft.com/office/drawing/2014/main" id="{856B128E-A3FD-D7CD-7CBE-EE8701642310}"/>
                </a:ext>
              </a:extLst>
            </p:cNvPr>
            <p:cNvPicPr>
              <a:picLocks noChangeAspect="1"/>
            </p:cNvPicPr>
            <p:nvPr/>
          </p:nvPicPr>
          <p:blipFill>
            <a:blip r:embed="rId4"/>
            <a:stretch>
              <a:fillRect/>
            </a:stretch>
          </p:blipFill>
          <p:spPr>
            <a:xfrm>
              <a:off x="914367" y="623041"/>
              <a:ext cx="7620848" cy="4470428"/>
            </a:xfrm>
            <a:prstGeom prst="rect">
              <a:avLst/>
            </a:prstGeom>
          </p:spPr>
        </p:pic>
        <p:pic>
          <p:nvPicPr>
            <p:cNvPr id="7" name="Picture 6">
              <a:extLst>
                <a:ext uri="{FF2B5EF4-FFF2-40B4-BE49-F238E27FC236}">
                  <a16:creationId xmlns:a16="http://schemas.microsoft.com/office/drawing/2014/main" id="{ACF410FB-862A-80B9-5679-F64B591708FB}"/>
                </a:ext>
              </a:extLst>
            </p:cNvPr>
            <p:cNvPicPr>
              <a:picLocks noChangeAspect="1"/>
            </p:cNvPicPr>
            <p:nvPr/>
          </p:nvPicPr>
          <p:blipFill>
            <a:blip r:embed="rId5"/>
            <a:stretch>
              <a:fillRect/>
            </a:stretch>
          </p:blipFill>
          <p:spPr>
            <a:xfrm>
              <a:off x="8535215" y="623041"/>
              <a:ext cx="792005" cy="4470428"/>
            </a:xfrm>
            <a:prstGeom prst="rect">
              <a:avLst/>
            </a:prstGeom>
          </p:spPr>
        </p:pic>
      </p:grpSp>
    </p:spTree>
    <p:extLst>
      <p:ext uri="{BB962C8B-B14F-4D97-AF65-F5344CB8AC3E}">
        <p14:creationId xmlns:p14="http://schemas.microsoft.com/office/powerpoint/2010/main" val="1192355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1200329"/>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Sequence-to-Sequence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r>
              <a:rPr lang="tr-TR" sz="2400" b="1" dirty="0">
                <a:solidFill>
                  <a:srgbClr val="8316B5"/>
                </a:solidFill>
                <a:ea typeface="Arial" charset="0"/>
                <a:cs typeface="Arial"/>
              </a:rPr>
              <a:t> </a:t>
            </a:r>
            <a:r>
              <a:rPr lang="tr-TR" sz="2400" b="1" dirty="0" err="1">
                <a:solidFill>
                  <a:srgbClr val="8316B5"/>
                </a:solidFill>
                <a:ea typeface="Arial" charset="0"/>
                <a:cs typeface="Arial"/>
              </a:rPr>
              <a:t>using</a:t>
            </a:r>
            <a:r>
              <a:rPr lang="tr-TR" sz="2400" b="1" dirty="0">
                <a:solidFill>
                  <a:srgbClr val="8316B5"/>
                </a:solidFill>
                <a:ea typeface="Arial" charset="0"/>
                <a:cs typeface="Arial"/>
              </a:rPr>
              <a:t> LSTM </a:t>
            </a:r>
            <a:r>
              <a:rPr lang="tr-TR" sz="2400" b="1" dirty="0" err="1">
                <a:solidFill>
                  <a:srgbClr val="8316B5"/>
                </a:solidFill>
                <a:ea typeface="Arial" charset="0"/>
                <a:cs typeface="Arial"/>
              </a:rPr>
              <a:t>for</a:t>
            </a:r>
            <a:r>
              <a:rPr lang="tr-TR" sz="2400" b="1" dirty="0">
                <a:solidFill>
                  <a:srgbClr val="8316B5"/>
                </a:solidFill>
                <a:ea typeface="Arial" charset="0"/>
                <a:cs typeface="Arial"/>
              </a:rPr>
              <a:t> Language </a:t>
            </a:r>
            <a:r>
              <a:rPr lang="tr-TR" sz="2400" b="1" dirty="0" err="1">
                <a:solidFill>
                  <a:srgbClr val="8316B5"/>
                </a:solidFill>
                <a:ea typeface="Arial" charset="0"/>
                <a:cs typeface="Arial"/>
              </a:rPr>
              <a:t>Translation</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38086" y="3227042"/>
            <a:ext cx="2315827" cy="492443"/>
          </a:xfrm>
          <a:prstGeom prst="rect">
            <a:avLst/>
          </a:prstGeom>
          <a:noFill/>
        </p:spPr>
        <p:txBody>
          <a:bodyPr wrap="none" rtlCol="0">
            <a:spAutoFit/>
          </a:bodyPr>
          <a:lstStyle/>
          <a:p>
            <a:r>
              <a:rPr lang="en-TR" sz="2600" b="1" dirty="0"/>
              <a:t>CODING TIME!!</a:t>
            </a:r>
          </a:p>
        </p:txBody>
      </p:sp>
      <p:sp>
        <p:nvSpPr>
          <p:cNvPr id="4" name="TextBox 3">
            <a:extLst>
              <a:ext uri="{FF2B5EF4-FFF2-40B4-BE49-F238E27FC236}">
                <a16:creationId xmlns:a16="http://schemas.microsoft.com/office/drawing/2014/main" id="{7E865690-31D3-4F35-3453-C1342B205F0C}"/>
              </a:ext>
            </a:extLst>
          </p:cNvPr>
          <p:cNvSpPr txBox="1"/>
          <p:nvPr/>
        </p:nvSpPr>
        <p:spPr>
          <a:xfrm>
            <a:off x="1437618" y="4211928"/>
            <a:ext cx="9301329" cy="1200329"/>
          </a:xfrm>
          <a:prstGeom prst="rect">
            <a:avLst/>
          </a:prstGeom>
          <a:noFill/>
        </p:spPr>
        <p:txBody>
          <a:bodyPr wrap="none" rtlCol="0">
            <a:spAutoFit/>
          </a:bodyPr>
          <a:lstStyle/>
          <a:p>
            <a:r>
              <a:rPr lang="en-US" b="0" i="0" dirty="0">
                <a:solidFill>
                  <a:srgbClr val="000000"/>
                </a:solidFill>
                <a:effectLst/>
                <a:latin typeface="Inter"/>
                <a:hlinkClick r:id="rId3"/>
              </a:rPr>
              <a:t>https://www.kaggle.com/code/kemalcankara/seq2seq-modeling-language-translation-lstm</a:t>
            </a:r>
            <a:r>
              <a:rPr lang="en-US" b="0" i="0" dirty="0">
                <a:solidFill>
                  <a:srgbClr val="000000"/>
                </a:solidFill>
                <a:effectLst/>
                <a:latin typeface="Inter"/>
              </a:rPr>
              <a:t> </a:t>
            </a:r>
          </a:p>
          <a:p>
            <a:endParaRPr lang="en-US" dirty="0"/>
          </a:p>
          <a:p>
            <a:r>
              <a:rPr lang="en-US" dirty="0">
                <a:hlinkClick r:id="rId4"/>
              </a:rPr>
              <a:t>https://blog.keras.io/a-ten-minute-introduction-to-sequence-to-sequence-learning-in-keras.html</a:t>
            </a:r>
            <a:r>
              <a:rPr lang="en-US" dirty="0"/>
              <a:t> </a:t>
            </a:r>
          </a:p>
          <a:p>
            <a:endParaRPr lang="en-US" dirty="0"/>
          </a:p>
        </p:txBody>
      </p:sp>
    </p:spTree>
    <p:extLst>
      <p:ext uri="{BB962C8B-B14F-4D97-AF65-F5344CB8AC3E}">
        <p14:creationId xmlns:p14="http://schemas.microsoft.com/office/powerpoint/2010/main" val="1124942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The</a:t>
            </a:r>
            <a:r>
              <a:rPr lang="tr-TR" sz="2400" b="1" dirty="0">
                <a:solidFill>
                  <a:srgbClr val="8316B5"/>
                </a:solidFill>
                <a:ea typeface="Arial" charset="0"/>
                <a:cs typeface="Arial"/>
              </a:rPr>
              <a:t> Information </a:t>
            </a:r>
            <a:r>
              <a:rPr lang="tr-TR" sz="2400" b="1" dirty="0" err="1">
                <a:solidFill>
                  <a:srgbClr val="8316B5"/>
                </a:solidFill>
                <a:ea typeface="Arial" charset="0"/>
                <a:cs typeface="Arial"/>
              </a:rPr>
              <a:t>Bottleneck</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99D4CD11-22B7-C110-32F6-243BE7403A54}"/>
              </a:ext>
            </a:extLst>
          </p:cNvPr>
          <p:cNvPicPr>
            <a:picLocks noChangeAspect="1"/>
          </p:cNvPicPr>
          <p:nvPr/>
        </p:nvPicPr>
        <p:blipFill>
          <a:blip r:embed="rId3"/>
          <a:stretch>
            <a:fillRect/>
          </a:stretch>
        </p:blipFill>
        <p:spPr>
          <a:xfrm>
            <a:off x="1027845" y="1250950"/>
            <a:ext cx="10136310" cy="4356100"/>
          </a:xfrm>
          <a:prstGeom prst="rect">
            <a:avLst/>
          </a:prstGeom>
        </p:spPr>
      </p:pic>
    </p:spTree>
    <p:extLst>
      <p:ext uri="{BB962C8B-B14F-4D97-AF65-F5344CB8AC3E}">
        <p14:creationId xmlns:p14="http://schemas.microsoft.com/office/powerpoint/2010/main" val="262993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Seq2Seq - </a:t>
            </a:r>
            <a:r>
              <a:rPr lang="tr-TR" sz="2400" b="1" dirty="0" err="1">
                <a:solidFill>
                  <a:srgbClr val="8316B5"/>
                </a:solidFill>
                <a:ea typeface="Arial" charset="0"/>
                <a:cs typeface="Arial"/>
              </a:rPr>
              <a:t>Problems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2363404" cy="1477328"/>
          </a:xfrm>
          <a:prstGeom prst="rect">
            <a:avLst/>
          </a:prstGeom>
          <a:noFill/>
        </p:spPr>
        <p:txBody>
          <a:bodyPr wrap="none" rtlCol="0">
            <a:spAutoFit/>
          </a:bodyPr>
          <a:lstStyle/>
          <a:p>
            <a:r>
              <a:rPr lang="en-TR" dirty="0"/>
              <a:t>1- Takes long time train</a:t>
            </a:r>
          </a:p>
          <a:p>
            <a:endParaRPr lang="en-TR" dirty="0"/>
          </a:p>
          <a:p>
            <a:r>
              <a:rPr lang="en-TR" dirty="0"/>
              <a:t>2-  cannot parallelized</a:t>
            </a:r>
          </a:p>
          <a:p>
            <a:endParaRPr lang="en-TR" dirty="0"/>
          </a:p>
          <a:p>
            <a:r>
              <a:rPr lang="en-TR" dirty="0"/>
              <a:t>3- Cannot remember</a:t>
            </a:r>
          </a:p>
        </p:txBody>
      </p:sp>
    </p:spTree>
    <p:extLst>
      <p:ext uri="{BB962C8B-B14F-4D97-AF65-F5344CB8AC3E}">
        <p14:creationId xmlns:p14="http://schemas.microsoft.com/office/powerpoint/2010/main" val="2439060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2050" name="Picture 2" descr="Transformers, Explained: Understand the Model Behind GPT-3, BERT, and T5">
            <a:extLst>
              <a:ext uri="{FF2B5EF4-FFF2-40B4-BE49-F238E27FC236}">
                <a16:creationId xmlns:a16="http://schemas.microsoft.com/office/drawing/2014/main" id="{9C202BFC-6908-3A26-C956-CA829CA72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489" y="1835150"/>
            <a:ext cx="5667022"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11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EE3B8242-1DA8-752D-2BD9-A01C6EBB4ADB}"/>
              </a:ext>
            </a:extLst>
          </p:cNvPr>
          <p:cNvPicPr>
            <a:picLocks noChangeAspect="1"/>
          </p:cNvPicPr>
          <p:nvPr/>
        </p:nvPicPr>
        <p:blipFill>
          <a:blip r:embed="rId3"/>
          <a:stretch>
            <a:fillRect/>
          </a:stretch>
        </p:blipFill>
        <p:spPr>
          <a:xfrm>
            <a:off x="1656969" y="1628605"/>
            <a:ext cx="8878062" cy="3600790"/>
          </a:xfrm>
          <a:prstGeom prst="rect">
            <a:avLst/>
          </a:prstGeom>
        </p:spPr>
      </p:pic>
    </p:spTree>
    <p:extLst>
      <p:ext uri="{BB962C8B-B14F-4D97-AF65-F5344CB8AC3E}">
        <p14:creationId xmlns:p14="http://schemas.microsoft.com/office/powerpoint/2010/main" val="428263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a:p>
            <a:pPr algn="ctr"/>
            <a:r>
              <a:rPr lang="tr-TR" sz="2400" b="1" dirty="0" err="1">
                <a:solidFill>
                  <a:srgbClr val="8316B5"/>
                </a:solidFill>
                <a:ea typeface="Arial" charset="0"/>
                <a:cs typeface="Arial"/>
              </a:rPr>
              <a:t>Subword</a:t>
            </a:r>
            <a:r>
              <a:rPr lang="tr-TR" sz="2400" b="1" dirty="0">
                <a:solidFill>
                  <a:srgbClr val="8316B5"/>
                </a:solidFill>
                <a:ea typeface="Arial" charset="0"/>
                <a:cs typeface="Arial"/>
              </a:rPr>
              <a:t> </a:t>
            </a:r>
            <a:r>
              <a:rPr lang="tr-TR" sz="2400" b="1" dirty="0" err="1">
                <a:solidFill>
                  <a:srgbClr val="8316B5"/>
                </a:solidFill>
                <a:ea typeface="Arial" charset="0"/>
                <a:cs typeface="Arial"/>
              </a:rPr>
              <a:t>Tokenization</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7" name="Picture 6">
            <a:extLst>
              <a:ext uri="{FF2B5EF4-FFF2-40B4-BE49-F238E27FC236}">
                <a16:creationId xmlns:a16="http://schemas.microsoft.com/office/drawing/2014/main" id="{DB7A4190-206A-B2E0-7EDC-2C360103EA05}"/>
              </a:ext>
            </a:extLst>
          </p:cNvPr>
          <p:cNvPicPr>
            <a:picLocks noChangeAspect="1"/>
          </p:cNvPicPr>
          <p:nvPr/>
        </p:nvPicPr>
        <p:blipFill>
          <a:blip r:embed="rId3"/>
          <a:stretch>
            <a:fillRect/>
          </a:stretch>
        </p:blipFill>
        <p:spPr>
          <a:xfrm>
            <a:off x="1638835" y="1407110"/>
            <a:ext cx="4940300" cy="1397000"/>
          </a:xfrm>
          <a:prstGeom prst="rect">
            <a:avLst/>
          </a:prstGeom>
        </p:spPr>
      </p:pic>
      <p:pic>
        <p:nvPicPr>
          <p:cNvPr id="8" name="Picture 7">
            <a:extLst>
              <a:ext uri="{FF2B5EF4-FFF2-40B4-BE49-F238E27FC236}">
                <a16:creationId xmlns:a16="http://schemas.microsoft.com/office/drawing/2014/main" id="{B6124BDF-D4A0-AEBF-B50D-C7C1262E5738}"/>
              </a:ext>
            </a:extLst>
          </p:cNvPr>
          <p:cNvPicPr>
            <a:picLocks noChangeAspect="1"/>
          </p:cNvPicPr>
          <p:nvPr/>
        </p:nvPicPr>
        <p:blipFill>
          <a:blip r:embed="rId4"/>
          <a:stretch>
            <a:fillRect/>
          </a:stretch>
        </p:blipFill>
        <p:spPr>
          <a:xfrm>
            <a:off x="949198" y="3058078"/>
            <a:ext cx="5880100" cy="2374900"/>
          </a:xfrm>
          <a:prstGeom prst="rect">
            <a:avLst/>
          </a:prstGeom>
        </p:spPr>
      </p:pic>
      <p:sp>
        <p:nvSpPr>
          <p:cNvPr id="9" name="TextBox 8">
            <a:extLst>
              <a:ext uri="{FF2B5EF4-FFF2-40B4-BE49-F238E27FC236}">
                <a16:creationId xmlns:a16="http://schemas.microsoft.com/office/drawing/2014/main" id="{E944AC36-7A62-F3B1-5638-5F37B1D4FF79}"/>
              </a:ext>
            </a:extLst>
          </p:cNvPr>
          <p:cNvSpPr txBox="1"/>
          <p:nvPr/>
        </p:nvSpPr>
        <p:spPr>
          <a:xfrm>
            <a:off x="1316090" y="5792843"/>
            <a:ext cx="3163943" cy="369332"/>
          </a:xfrm>
          <a:prstGeom prst="rect">
            <a:avLst/>
          </a:prstGeom>
          <a:noFill/>
        </p:spPr>
        <p:txBody>
          <a:bodyPr wrap="none" rtlCol="0">
            <a:spAutoFit/>
          </a:bodyPr>
          <a:lstStyle/>
          <a:p>
            <a:r>
              <a:rPr lang="en-US" dirty="0"/>
              <a:t>Tokens: ["</a:t>
            </a:r>
            <a:r>
              <a:rPr lang="en-US" dirty="0" err="1"/>
              <a:t>mer</a:t>
            </a:r>
            <a:r>
              <a:rPr lang="en-US" dirty="0"/>
              <a:t>", "##</a:t>
            </a:r>
            <a:r>
              <a:rPr lang="en-US" dirty="0" err="1"/>
              <a:t>hab</a:t>
            </a:r>
            <a:r>
              <a:rPr lang="en-US" dirty="0"/>
              <a:t>", "##a"]</a:t>
            </a:r>
            <a:endParaRPr lang="en-TR" dirty="0"/>
          </a:p>
        </p:txBody>
      </p:sp>
      <p:sp>
        <p:nvSpPr>
          <p:cNvPr id="11" name="TextBox 10">
            <a:extLst>
              <a:ext uri="{FF2B5EF4-FFF2-40B4-BE49-F238E27FC236}">
                <a16:creationId xmlns:a16="http://schemas.microsoft.com/office/drawing/2014/main" id="{28EBB698-9EA2-D23A-0158-A56B1AD0EFE3}"/>
              </a:ext>
            </a:extLst>
          </p:cNvPr>
          <p:cNvSpPr txBox="1"/>
          <p:nvPr/>
        </p:nvSpPr>
        <p:spPr>
          <a:xfrm>
            <a:off x="5671432" y="5788788"/>
            <a:ext cx="1502719" cy="369332"/>
          </a:xfrm>
          <a:prstGeom prst="rect">
            <a:avLst/>
          </a:prstGeom>
          <a:noFill/>
        </p:spPr>
        <p:txBody>
          <a:bodyPr wrap="none" rtlCol="0">
            <a:spAutoFit/>
          </a:bodyPr>
          <a:lstStyle/>
          <a:p>
            <a:r>
              <a:rPr lang="en-US" b="0" i="0" dirty="0">
                <a:effectLst/>
                <a:latin typeface="Söhne"/>
              </a:rPr>
              <a:t>["ki", "##tap"]</a:t>
            </a:r>
            <a:endParaRPr lang="en-TR" dirty="0"/>
          </a:p>
        </p:txBody>
      </p:sp>
      <p:sp>
        <p:nvSpPr>
          <p:cNvPr id="12" name="TextBox 11">
            <a:extLst>
              <a:ext uri="{FF2B5EF4-FFF2-40B4-BE49-F238E27FC236}">
                <a16:creationId xmlns:a16="http://schemas.microsoft.com/office/drawing/2014/main" id="{1208D889-295D-48B6-EC2D-97082648D5F0}"/>
              </a:ext>
            </a:extLst>
          </p:cNvPr>
          <p:cNvSpPr txBox="1"/>
          <p:nvPr/>
        </p:nvSpPr>
        <p:spPr>
          <a:xfrm>
            <a:off x="8365550" y="5788788"/>
            <a:ext cx="730136" cy="369332"/>
          </a:xfrm>
          <a:prstGeom prst="rect">
            <a:avLst/>
          </a:prstGeom>
          <a:noFill/>
        </p:spPr>
        <p:txBody>
          <a:bodyPr wrap="none" rtlCol="0">
            <a:spAutoFit/>
          </a:bodyPr>
          <a:lstStyle/>
          <a:p>
            <a:r>
              <a:rPr lang="en-US" dirty="0"/>
              <a:t>["</a:t>
            </a:r>
            <a:r>
              <a:rPr lang="en-US" dirty="0" err="1"/>
              <a:t>ev</a:t>
            </a:r>
            <a:r>
              <a:rPr lang="en-US" dirty="0"/>
              <a:t>"]</a:t>
            </a:r>
            <a:endParaRPr lang="en-TR" dirty="0"/>
          </a:p>
        </p:txBody>
      </p:sp>
      <p:pic>
        <p:nvPicPr>
          <p:cNvPr id="13" name="Picture 12">
            <a:extLst>
              <a:ext uri="{FF2B5EF4-FFF2-40B4-BE49-F238E27FC236}">
                <a16:creationId xmlns:a16="http://schemas.microsoft.com/office/drawing/2014/main" id="{6C085E12-DB5A-E0E8-B686-1E10DB7A3574}"/>
              </a:ext>
            </a:extLst>
          </p:cNvPr>
          <p:cNvPicPr>
            <a:picLocks noChangeAspect="1"/>
          </p:cNvPicPr>
          <p:nvPr/>
        </p:nvPicPr>
        <p:blipFill>
          <a:blip r:embed="rId5"/>
          <a:stretch>
            <a:fillRect/>
          </a:stretch>
        </p:blipFill>
        <p:spPr>
          <a:xfrm>
            <a:off x="7174151" y="2325932"/>
            <a:ext cx="4927600" cy="1676400"/>
          </a:xfrm>
          <a:prstGeom prst="rect">
            <a:avLst/>
          </a:prstGeom>
        </p:spPr>
      </p:pic>
    </p:spTree>
    <p:extLst>
      <p:ext uri="{BB962C8B-B14F-4D97-AF65-F5344CB8AC3E}">
        <p14:creationId xmlns:p14="http://schemas.microsoft.com/office/powerpoint/2010/main" val="3068132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Screen Recording 2023-12-13 at 00.13.11.mov">
            <a:hlinkClick r:id="" action="ppaction://media"/>
            <a:extLst>
              <a:ext uri="{FF2B5EF4-FFF2-40B4-BE49-F238E27FC236}">
                <a16:creationId xmlns:a16="http://schemas.microsoft.com/office/drawing/2014/main" id="{F7CFFBD8-ADC4-BE55-4A3E-B5A96A30ED4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01688"/>
            <a:ext cx="12192000" cy="5254625"/>
          </a:xfrm>
          <a:prstGeom prst="rect">
            <a:avLst/>
          </a:prstGeom>
        </p:spPr>
      </p:pic>
    </p:spTree>
    <p:extLst>
      <p:ext uri="{BB962C8B-B14F-4D97-AF65-F5344CB8AC3E}">
        <p14:creationId xmlns:p14="http://schemas.microsoft.com/office/powerpoint/2010/main" val="24168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3564-964A-3BB4-B7F4-0EFABE59FEE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7F47C02-9D98-4F3E-37FB-53E61C70FBC0}"/>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8C3DE46F-0598-26D7-A2D4-09DF01F8B0A4}"/>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DD4DAE04-7997-8079-5233-9C1F79439EBB}"/>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1FDAECFA-1113-2C65-4AC4-743B540DE1B3}"/>
              </a:ext>
            </a:extLst>
          </p:cNvPr>
          <p:cNvPicPr>
            <a:picLocks noChangeAspect="1"/>
          </p:cNvPicPr>
          <p:nvPr/>
        </p:nvPicPr>
        <p:blipFill>
          <a:blip r:embed="rId3"/>
          <a:stretch>
            <a:fillRect/>
          </a:stretch>
        </p:blipFill>
        <p:spPr>
          <a:xfrm>
            <a:off x="2202083" y="1203814"/>
            <a:ext cx="7772400" cy="4731252"/>
          </a:xfrm>
          <a:prstGeom prst="rect">
            <a:avLst/>
          </a:prstGeom>
        </p:spPr>
      </p:pic>
    </p:spTree>
    <p:extLst>
      <p:ext uri="{BB962C8B-B14F-4D97-AF65-F5344CB8AC3E}">
        <p14:creationId xmlns:p14="http://schemas.microsoft.com/office/powerpoint/2010/main" val="3130476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0A91F-8A17-7831-EDF8-8FABD96D078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E98D970-74BA-9E8A-4330-437D53B3E896}"/>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8DD776E6-B567-951B-F344-421726130603}"/>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56F6DD1D-6318-9819-BFDE-CAA4E41F50CE}"/>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1026" name="Picture 2" descr="The phone can suggest the next word to use in a text message, but does not have the power to generate coherent text.The phone can suggest the next word to use in a text message, but does not have the power to generate coherent text.">
            <a:extLst>
              <a:ext uri="{FF2B5EF4-FFF2-40B4-BE49-F238E27FC236}">
                <a16:creationId xmlns:a16="http://schemas.microsoft.com/office/drawing/2014/main" id="{8A969D45-81AF-281A-87E5-CFBB7EB48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356" y="1896160"/>
            <a:ext cx="9296535" cy="371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900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1C06E-B2BE-2B54-5F06-3C6765402DA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5B84E5A-299C-866D-6D9C-19FD82CB8B90}"/>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C5FC320C-86A5-EC94-AAFA-2A01D97D5568}"/>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DB46E84B-BE51-EF8D-9829-227C0C10287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7A3BAA50-C3E6-5B0B-7027-2B0DDF9766BF}"/>
              </a:ext>
            </a:extLst>
          </p:cNvPr>
          <p:cNvPicPr>
            <a:picLocks noChangeAspect="1"/>
          </p:cNvPicPr>
          <p:nvPr/>
        </p:nvPicPr>
        <p:blipFill>
          <a:blip r:embed="rId3"/>
          <a:stretch>
            <a:fillRect/>
          </a:stretch>
        </p:blipFill>
        <p:spPr>
          <a:xfrm>
            <a:off x="451943" y="1174616"/>
            <a:ext cx="10792706" cy="4508767"/>
          </a:xfrm>
          <a:prstGeom prst="rect">
            <a:avLst/>
          </a:prstGeom>
        </p:spPr>
      </p:pic>
    </p:spTree>
    <p:extLst>
      <p:ext uri="{BB962C8B-B14F-4D97-AF65-F5344CB8AC3E}">
        <p14:creationId xmlns:p14="http://schemas.microsoft.com/office/powerpoint/2010/main" val="2598863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1" i="0" dirty="0">
                <a:solidFill>
                  <a:srgbClr val="0F0F0F"/>
                </a:solidFill>
                <a:effectLst/>
                <a:latin typeface="YouTube Sans"/>
              </a:rPr>
              <a:t>Transfer learning and Transformer models (ML Tech Talks) - </a:t>
            </a:r>
            <a:r>
              <a:rPr lang="en-US" sz="1050" b="1" i="0" dirty="0" err="1">
                <a:solidFill>
                  <a:srgbClr val="0F0F0F"/>
                </a:solidFill>
                <a:effectLst/>
                <a:latin typeface="YouTube Sans"/>
              </a:rPr>
              <a:t>Tensorflow</a:t>
            </a:r>
            <a:r>
              <a:rPr lang="en-US" sz="1050" dirty="0"/>
              <a: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5E0FD2A5-5A93-C13B-7A47-D46B2A92F360}"/>
              </a:ext>
            </a:extLst>
          </p:cNvPr>
          <p:cNvPicPr>
            <a:picLocks noChangeAspect="1"/>
          </p:cNvPicPr>
          <p:nvPr/>
        </p:nvPicPr>
        <p:blipFill>
          <a:blip r:embed="rId3"/>
          <a:stretch>
            <a:fillRect/>
          </a:stretch>
        </p:blipFill>
        <p:spPr>
          <a:xfrm>
            <a:off x="1645920" y="886701"/>
            <a:ext cx="9365742" cy="5175365"/>
          </a:xfrm>
          <a:prstGeom prst="rect">
            <a:avLst/>
          </a:prstGeom>
        </p:spPr>
      </p:pic>
    </p:spTree>
    <p:extLst>
      <p:ext uri="{BB962C8B-B14F-4D97-AF65-F5344CB8AC3E}">
        <p14:creationId xmlns:p14="http://schemas.microsoft.com/office/powerpoint/2010/main" val="1582000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4124D-5FC1-87F5-3521-74B7683AD8A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1A8799D-A477-DFC9-E07E-6A8B48110C16}"/>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EB293535-4372-6233-7E7B-864527C70FD4}"/>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A02B8D62-6D75-6A77-1698-9F2AFD181D58}"/>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E3594142-35A6-3095-8FA2-2E8600E6B6AF}"/>
              </a:ext>
            </a:extLst>
          </p:cNvPr>
          <p:cNvPicPr>
            <a:picLocks noChangeAspect="1"/>
          </p:cNvPicPr>
          <p:nvPr/>
        </p:nvPicPr>
        <p:blipFill>
          <a:blip r:embed="rId3"/>
          <a:stretch>
            <a:fillRect/>
          </a:stretch>
        </p:blipFill>
        <p:spPr>
          <a:xfrm>
            <a:off x="2202083" y="2329593"/>
            <a:ext cx="7772400" cy="1880165"/>
          </a:xfrm>
          <a:prstGeom prst="rect">
            <a:avLst/>
          </a:prstGeom>
        </p:spPr>
      </p:pic>
    </p:spTree>
    <p:extLst>
      <p:ext uri="{BB962C8B-B14F-4D97-AF65-F5344CB8AC3E}">
        <p14:creationId xmlns:p14="http://schemas.microsoft.com/office/powerpoint/2010/main" val="4084240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67446-1364-EE12-2E98-C5FC255F788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628BD46-621F-27FB-A6DA-7ED522FC4DEE}"/>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10501C4A-5E89-27FF-027A-C3F680EE8F0D}"/>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3A41CEFA-D3D9-A52B-487E-91142035D4CC}"/>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D4C09557-98B8-DCE8-3DC6-434123D1EC33}"/>
              </a:ext>
            </a:extLst>
          </p:cNvPr>
          <p:cNvPicPr>
            <a:picLocks noChangeAspect="1"/>
          </p:cNvPicPr>
          <p:nvPr/>
        </p:nvPicPr>
        <p:blipFill>
          <a:blip r:embed="rId3"/>
          <a:stretch>
            <a:fillRect/>
          </a:stretch>
        </p:blipFill>
        <p:spPr>
          <a:xfrm>
            <a:off x="1330884" y="1291884"/>
            <a:ext cx="9530232" cy="4262969"/>
          </a:xfrm>
          <a:prstGeom prst="rect">
            <a:avLst/>
          </a:prstGeom>
        </p:spPr>
      </p:pic>
    </p:spTree>
    <p:extLst>
      <p:ext uri="{BB962C8B-B14F-4D97-AF65-F5344CB8AC3E}">
        <p14:creationId xmlns:p14="http://schemas.microsoft.com/office/powerpoint/2010/main" val="408187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8EF04-2CFA-B2CC-950D-54AEF1BE3BA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D6C6420-8727-A9E0-FF75-05CF877996F9}"/>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35A48C78-BB9E-C5C0-68CA-D0DAA12F5319}"/>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8CF69AF6-A815-0B6D-E906-565E505C392E}"/>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127A4F96-62B9-8015-8410-140DEB18E4B9}"/>
              </a:ext>
            </a:extLst>
          </p:cNvPr>
          <p:cNvPicPr>
            <a:picLocks noChangeAspect="1"/>
          </p:cNvPicPr>
          <p:nvPr/>
        </p:nvPicPr>
        <p:blipFill>
          <a:blip r:embed="rId3"/>
          <a:stretch>
            <a:fillRect/>
          </a:stretch>
        </p:blipFill>
        <p:spPr>
          <a:xfrm>
            <a:off x="1918385" y="1266495"/>
            <a:ext cx="8746706" cy="4325010"/>
          </a:xfrm>
          <a:prstGeom prst="rect">
            <a:avLst/>
          </a:prstGeom>
        </p:spPr>
      </p:pic>
    </p:spTree>
    <p:extLst>
      <p:ext uri="{BB962C8B-B14F-4D97-AF65-F5344CB8AC3E}">
        <p14:creationId xmlns:p14="http://schemas.microsoft.com/office/powerpoint/2010/main" val="2383995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8B6C7-56AA-812A-B9D4-E7B1BB5BAD0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4F888CC-15BA-767F-95D8-58E58118699C}"/>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756DA4C2-3E92-B6EB-2308-B03439E787B7}"/>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2C7D0DC1-93B3-0752-35CA-4EB9D9E88469}"/>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28C54F9E-8E57-4C43-6BFC-EAFA9073834D}"/>
              </a:ext>
            </a:extLst>
          </p:cNvPr>
          <p:cNvPicPr>
            <a:picLocks noChangeAspect="1"/>
          </p:cNvPicPr>
          <p:nvPr/>
        </p:nvPicPr>
        <p:blipFill>
          <a:blip r:embed="rId3"/>
          <a:stretch>
            <a:fillRect/>
          </a:stretch>
        </p:blipFill>
        <p:spPr>
          <a:xfrm>
            <a:off x="1999735" y="1651500"/>
            <a:ext cx="7772400" cy="1356544"/>
          </a:xfrm>
          <a:prstGeom prst="rect">
            <a:avLst/>
          </a:prstGeom>
        </p:spPr>
      </p:pic>
      <p:sp>
        <p:nvSpPr>
          <p:cNvPr id="6" name="TextBox 5">
            <a:extLst>
              <a:ext uri="{FF2B5EF4-FFF2-40B4-BE49-F238E27FC236}">
                <a16:creationId xmlns:a16="http://schemas.microsoft.com/office/drawing/2014/main" id="{1E6A3974-314C-9020-6E7B-7EBA6CC3BF4B}"/>
              </a:ext>
            </a:extLst>
          </p:cNvPr>
          <p:cNvSpPr txBox="1"/>
          <p:nvPr/>
        </p:nvSpPr>
        <p:spPr>
          <a:xfrm>
            <a:off x="803189" y="1118562"/>
            <a:ext cx="1601208" cy="523220"/>
          </a:xfrm>
          <a:prstGeom prst="rect">
            <a:avLst/>
          </a:prstGeom>
          <a:noFill/>
        </p:spPr>
        <p:txBody>
          <a:bodyPr wrap="none" rtlCol="0">
            <a:spAutoFit/>
          </a:bodyPr>
          <a:lstStyle/>
          <a:p>
            <a:r>
              <a:rPr lang="en-TR" sz="2800" b="1" dirty="0"/>
              <a:t>Attention</a:t>
            </a:r>
          </a:p>
        </p:txBody>
      </p:sp>
      <p:grpSp>
        <p:nvGrpSpPr>
          <p:cNvPr id="12" name="Group 11">
            <a:extLst>
              <a:ext uri="{FF2B5EF4-FFF2-40B4-BE49-F238E27FC236}">
                <a16:creationId xmlns:a16="http://schemas.microsoft.com/office/drawing/2014/main" id="{A4E44C53-81B3-7369-FA10-17584B71278D}"/>
              </a:ext>
            </a:extLst>
          </p:cNvPr>
          <p:cNvGrpSpPr/>
          <p:nvPr/>
        </p:nvGrpSpPr>
        <p:grpSpPr>
          <a:xfrm>
            <a:off x="2580192" y="3281307"/>
            <a:ext cx="7538049" cy="3136900"/>
            <a:chOff x="2580192" y="3281307"/>
            <a:chExt cx="7538049" cy="3136900"/>
          </a:xfrm>
        </p:grpSpPr>
        <p:grpSp>
          <p:nvGrpSpPr>
            <p:cNvPr id="9" name="Group 8">
              <a:extLst>
                <a:ext uri="{FF2B5EF4-FFF2-40B4-BE49-F238E27FC236}">
                  <a16:creationId xmlns:a16="http://schemas.microsoft.com/office/drawing/2014/main" id="{91D7EA98-ABFE-5035-CB45-F873A00C070C}"/>
                </a:ext>
              </a:extLst>
            </p:cNvPr>
            <p:cNvGrpSpPr/>
            <p:nvPr/>
          </p:nvGrpSpPr>
          <p:grpSpPr>
            <a:xfrm>
              <a:off x="2580192" y="3281307"/>
              <a:ext cx="4829090" cy="3136900"/>
              <a:chOff x="4055031" y="3245656"/>
              <a:chExt cx="4829090" cy="3136900"/>
            </a:xfrm>
          </p:grpSpPr>
          <p:pic>
            <p:nvPicPr>
              <p:cNvPr id="7" name="Picture 6">
                <a:extLst>
                  <a:ext uri="{FF2B5EF4-FFF2-40B4-BE49-F238E27FC236}">
                    <a16:creationId xmlns:a16="http://schemas.microsoft.com/office/drawing/2014/main" id="{FA0A1FE1-BC73-A4F6-143E-8FED0BCDF1CB}"/>
                  </a:ext>
                </a:extLst>
              </p:cNvPr>
              <p:cNvPicPr>
                <a:picLocks noChangeAspect="1"/>
              </p:cNvPicPr>
              <p:nvPr/>
            </p:nvPicPr>
            <p:blipFill>
              <a:blip r:embed="rId4"/>
              <a:stretch>
                <a:fillRect/>
              </a:stretch>
            </p:blipFill>
            <p:spPr>
              <a:xfrm>
                <a:off x="4055031" y="3245656"/>
                <a:ext cx="2197100" cy="3136900"/>
              </a:xfrm>
              <a:prstGeom prst="rect">
                <a:avLst/>
              </a:prstGeom>
            </p:spPr>
          </p:pic>
          <p:pic>
            <p:nvPicPr>
              <p:cNvPr id="8" name="Picture 7">
                <a:extLst>
                  <a:ext uri="{FF2B5EF4-FFF2-40B4-BE49-F238E27FC236}">
                    <a16:creationId xmlns:a16="http://schemas.microsoft.com/office/drawing/2014/main" id="{D0AEACB7-06B5-F34D-F091-D78E82B29F8A}"/>
                  </a:ext>
                </a:extLst>
              </p:cNvPr>
              <p:cNvPicPr>
                <a:picLocks noChangeAspect="1"/>
              </p:cNvPicPr>
              <p:nvPr/>
            </p:nvPicPr>
            <p:blipFill>
              <a:blip r:embed="rId5"/>
              <a:stretch>
                <a:fillRect/>
              </a:stretch>
            </p:blipFill>
            <p:spPr>
              <a:xfrm>
                <a:off x="6687021" y="3245656"/>
                <a:ext cx="2197100" cy="3136900"/>
              </a:xfrm>
              <a:prstGeom prst="rect">
                <a:avLst/>
              </a:prstGeom>
            </p:spPr>
          </p:pic>
        </p:grpSp>
        <p:pic>
          <p:nvPicPr>
            <p:cNvPr id="11" name="Picture 10">
              <a:extLst>
                <a:ext uri="{FF2B5EF4-FFF2-40B4-BE49-F238E27FC236}">
                  <a16:creationId xmlns:a16="http://schemas.microsoft.com/office/drawing/2014/main" id="{178D0F4B-2A10-FD33-64AC-C1FD57D24685}"/>
                </a:ext>
              </a:extLst>
            </p:cNvPr>
            <p:cNvPicPr>
              <a:picLocks noChangeAspect="1"/>
            </p:cNvPicPr>
            <p:nvPr/>
          </p:nvPicPr>
          <p:blipFill>
            <a:blip r:embed="rId6"/>
            <a:stretch>
              <a:fillRect/>
            </a:stretch>
          </p:blipFill>
          <p:spPr>
            <a:xfrm>
              <a:off x="7544757" y="3624425"/>
              <a:ext cx="2573484" cy="2676423"/>
            </a:xfrm>
            <a:prstGeom prst="rect">
              <a:avLst/>
            </a:prstGeom>
          </p:spPr>
        </p:pic>
      </p:grpSp>
    </p:spTree>
    <p:extLst>
      <p:ext uri="{BB962C8B-B14F-4D97-AF65-F5344CB8AC3E}">
        <p14:creationId xmlns:p14="http://schemas.microsoft.com/office/powerpoint/2010/main" val="41581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056B3-AA8F-BEAF-5FC9-AA661351A47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F67526E-686D-3B1D-0791-99CD31D56401}"/>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C590D016-25E8-9816-8B4F-137A644B1507}"/>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4DF42FF3-E055-4DA5-E306-FB0A5C0C578F}"/>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0EDD4FD3-4553-0349-DF0C-FC6656AD3C2B}"/>
              </a:ext>
            </a:extLst>
          </p:cNvPr>
          <p:cNvPicPr>
            <a:picLocks noChangeAspect="1"/>
          </p:cNvPicPr>
          <p:nvPr/>
        </p:nvPicPr>
        <p:blipFill>
          <a:blip r:embed="rId3"/>
          <a:stretch>
            <a:fillRect/>
          </a:stretch>
        </p:blipFill>
        <p:spPr>
          <a:xfrm>
            <a:off x="1577752" y="1042219"/>
            <a:ext cx="8473274" cy="3573416"/>
          </a:xfrm>
          <a:prstGeom prst="rect">
            <a:avLst/>
          </a:prstGeom>
        </p:spPr>
      </p:pic>
      <p:pic>
        <p:nvPicPr>
          <p:cNvPr id="6" name="Picture 5">
            <a:extLst>
              <a:ext uri="{FF2B5EF4-FFF2-40B4-BE49-F238E27FC236}">
                <a16:creationId xmlns:a16="http://schemas.microsoft.com/office/drawing/2014/main" id="{42BCD538-E371-FE1D-5083-BD5A36B28450}"/>
              </a:ext>
            </a:extLst>
          </p:cNvPr>
          <p:cNvPicPr>
            <a:picLocks noChangeAspect="1"/>
          </p:cNvPicPr>
          <p:nvPr/>
        </p:nvPicPr>
        <p:blipFill>
          <a:blip r:embed="rId4"/>
          <a:stretch>
            <a:fillRect/>
          </a:stretch>
        </p:blipFill>
        <p:spPr>
          <a:xfrm>
            <a:off x="2202083" y="4781558"/>
            <a:ext cx="7772400" cy="2028199"/>
          </a:xfrm>
          <a:prstGeom prst="rect">
            <a:avLst/>
          </a:prstGeom>
        </p:spPr>
      </p:pic>
    </p:spTree>
    <p:extLst>
      <p:ext uri="{BB962C8B-B14F-4D97-AF65-F5344CB8AC3E}">
        <p14:creationId xmlns:p14="http://schemas.microsoft.com/office/powerpoint/2010/main" val="450489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FD6BB-B212-55DE-2140-EB20FD5BA1B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32EA8BD-8B8E-A3DE-AC56-A3510A5776AA}"/>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DED0AD2F-0F85-0250-8B8E-A032CFF7B21B}"/>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F920FB87-6BB2-2116-E1D0-7DF988ECD3D8}"/>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33FD7C79-D7F5-DBD8-CDFB-DFB46155FF71}"/>
              </a:ext>
            </a:extLst>
          </p:cNvPr>
          <p:cNvPicPr>
            <a:picLocks noChangeAspect="1"/>
          </p:cNvPicPr>
          <p:nvPr/>
        </p:nvPicPr>
        <p:blipFill>
          <a:blip r:embed="rId3"/>
          <a:stretch>
            <a:fillRect/>
          </a:stretch>
        </p:blipFill>
        <p:spPr>
          <a:xfrm>
            <a:off x="2721077" y="966604"/>
            <a:ext cx="6973529" cy="3448222"/>
          </a:xfrm>
          <a:prstGeom prst="rect">
            <a:avLst/>
          </a:prstGeom>
        </p:spPr>
      </p:pic>
      <p:pic>
        <p:nvPicPr>
          <p:cNvPr id="4" name="Picture 3">
            <a:extLst>
              <a:ext uri="{FF2B5EF4-FFF2-40B4-BE49-F238E27FC236}">
                <a16:creationId xmlns:a16="http://schemas.microsoft.com/office/drawing/2014/main" id="{14F97F71-A547-54D4-E451-890310BAD59F}"/>
              </a:ext>
            </a:extLst>
          </p:cNvPr>
          <p:cNvPicPr>
            <a:picLocks noChangeAspect="1"/>
          </p:cNvPicPr>
          <p:nvPr/>
        </p:nvPicPr>
        <p:blipFill>
          <a:blip r:embed="rId4"/>
          <a:stretch>
            <a:fillRect/>
          </a:stretch>
        </p:blipFill>
        <p:spPr>
          <a:xfrm>
            <a:off x="2321641" y="4522339"/>
            <a:ext cx="7772400" cy="2001057"/>
          </a:xfrm>
          <a:prstGeom prst="rect">
            <a:avLst/>
          </a:prstGeom>
        </p:spPr>
      </p:pic>
    </p:spTree>
    <p:extLst>
      <p:ext uri="{BB962C8B-B14F-4D97-AF65-F5344CB8AC3E}">
        <p14:creationId xmlns:p14="http://schemas.microsoft.com/office/powerpoint/2010/main" val="2599408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95BE-E0B5-1AE6-8FD8-30BDB5950D0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CF90EE2-E6DB-216A-7DB0-5E71D5600457}"/>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984DE768-00C1-6D5E-F7A5-DF7E641C364C}"/>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1C76E8C2-9AD9-33F2-B819-D7807BA35396}"/>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FA4AEB12-C74B-F218-F64E-FC5D0F1303E2}"/>
              </a:ext>
            </a:extLst>
          </p:cNvPr>
          <p:cNvPicPr>
            <a:picLocks noChangeAspect="1"/>
          </p:cNvPicPr>
          <p:nvPr/>
        </p:nvPicPr>
        <p:blipFill>
          <a:blip r:embed="rId3"/>
          <a:stretch>
            <a:fillRect/>
          </a:stretch>
        </p:blipFill>
        <p:spPr>
          <a:xfrm>
            <a:off x="2209800" y="2056324"/>
            <a:ext cx="7772400" cy="2745352"/>
          </a:xfrm>
          <a:prstGeom prst="rect">
            <a:avLst/>
          </a:prstGeom>
        </p:spPr>
      </p:pic>
    </p:spTree>
    <p:extLst>
      <p:ext uri="{BB962C8B-B14F-4D97-AF65-F5344CB8AC3E}">
        <p14:creationId xmlns:p14="http://schemas.microsoft.com/office/powerpoint/2010/main" val="1698822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64461-052D-BD18-7A34-5AC30D7D658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7FCF802-424C-6CA8-1C78-4F4BECC0F214}"/>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E1280935-F768-4B30-A303-D8B96B857DB9}"/>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1A3DA4F6-C677-62FB-02E8-11C1398AEB20}"/>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72BCA09D-517A-D036-F8D9-BA73CF34DDA5}"/>
              </a:ext>
            </a:extLst>
          </p:cNvPr>
          <p:cNvPicPr>
            <a:picLocks noChangeAspect="1"/>
          </p:cNvPicPr>
          <p:nvPr/>
        </p:nvPicPr>
        <p:blipFill>
          <a:blip r:embed="rId3"/>
          <a:stretch>
            <a:fillRect/>
          </a:stretch>
        </p:blipFill>
        <p:spPr>
          <a:xfrm>
            <a:off x="3451122" y="597392"/>
            <a:ext cx="6196781" cy="3064141"/>
          </a:xfrm>
          <a:prstGeom prst="rect">
            <a:avLst/>
          </a:prstGeom>
        </p:spPr>
      </p:pic>
      <p:pic>
        <p:nvPicPr>
          <p:cNvPr id="4" name="Picture 3">
            <a:extLst>
              <a:ext uri="{FF2B5EF4-FFF2-40B4-BE49-F238E27FC236}">
                <a16:creationId xmlns:a16="http://schemas.microsoft.com/office/drawing/2014/main" id="{F356CC9E-250D-E12B-7FB2-71C1904B5189}"/>
              </a:ext>
            </a:extLst>
          </p:cNvPr>
          <p:cNvPicPr>
            <a:picLocks noChangeAspect="1"/>
          </p:cNvPicPr>
          <p:nvPr/>
        </p:nvPicPr>
        <p:blipFill>
          <a:blip r:embed="rId4"/>
          <a:stretch>
            <a:fillRect/>
          </a:stretch>
        </p:blipFill>
        <p:spPr>
          <a:xfrm>
            <a:off x="2416277" y="3661533"/>
            <a:ext cx="7772400" cy="3196467"/>
          </a:xfrm>
          <a:prstGeom prst="rect">
            <a:avLst/>
          </a:prstGeom>
        </p:spPr>
      </p:pic>
    </p:spTree>
    <p:extLst>
      <p:ext uri="{BB962C8B-B14F-4D97-AF65-F5344CB8AC3E}">
        <p14:creationId xmlns:p14="http://schemas.microsoft.com/office/powerpoint/2010/main" val="3037634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2" descr="Diagram of a Transformer">
            <a:extLst>
              <a:ext uri="{FF2B5EF4-FFF2-40B4-BE49-F238E27FC236}">
                <a16:creationId xmlns:a16="http://schemas.microsoft.com/office/drawing/2014/main" id="{C761881D-7E5B-26B5-1A70-30046E96DF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24"/>
          <a:stretch/>
        </p:blipFill>
        <p:spPr bwMode="auto">
          <a:xfrm>
            <a:off x="2781300" y="811770"/>
            <a:ext cx="4326969" cy="55692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AA5AD1-8FDF-0A0A-5F19-AE677672355A}"/>
              </a:ext>
            </a:extLst>
          </p:cNvPr>
          <p:cNvSpPr txBox="1"/>
          <p:nvPr/>
        </p:nvSpPr>
        <p:spPr>
          <a:xfrm>
            <a:off x="8136969" y="1997839"/>
            <a:ext cx="2585964" cy="1754326"/>
          </a:xfrm>
          <a:prstGeom prst="rect">
            <a:avLst/>
          </a:prstGeom>
          <a:noFill/>
        </p:spPr>
        <p:txBody>
          <a:bodyPr wrap="none" rtlCol="0">
            <a:spAutoFit/>
          </a:bodyPr>
          <a:lstStyle/>
          <a:p>
            <a:pPr algn="l">
              <a:buFont typeface="+mj-lt"/>
              <a:buAutoNum type="arabicPeriod"/>
            </a:pPr>
            <a:r>
              <a:rPr lang="en-US" b="0" i="0" dirty="0">
                <a:solidFill>
                  <a:srgbClr val="212121"/>
                </a:solidFill>
                <a:effectLst/>
                <a:latin typeface="Open Sans" panose="020B0606030504020204" pitchFamily="34" charset="0"/>
              </a:rPr>
              <a:t>Positional Encodings</a:t>
            </a:r>
          </a:p>
          <a:p>
            <a:pPr algn="l">
              <a:buFont typeface="+mj-lt"/>
              <a:buAutoNum type="arabicPeriod"/>
            </a:pPr>
            <a:endParaRPr lang="en-US" b="0" i="0" dirty="0">
              <a:solidFill>
                <a:srgbClr val="212121"/>
              </a:solidFill>
              <a:effectLst/>
              <a:latin typeface="Open Sans" panose="020B0606030504020204" pitchFamily="34" charset="0"/>
            </a:endParaRPr>
          </a:p>
          <a:p>
            <a:pPr algn="l">
              <a:buFont typeface="+mj-lt"/>
              <a:buAutoNum type="arabicPeriod"/>
            </a:pPr>
            <a:r>
              <a:rPr lang="en-US" b="0" i="0" dirty="0">
                <a:solidFill>
                  <a:srgbClr val="212121"/>
                </a:solidFill>
                <a:effectLst/>
                <a:latin typeface="Open Sans" panose="020B0606030504020204" pitchFamily="34" charset="0"/>
              </a:rPr>
              <a:t>Attention</a:t>
            </a:r>
          </a:p>
          <a:p>
            <a:pPr algn="l">
              <a:buFont typeface="+mj-lt"/>
              <a:buAutoNum type="arabicPeriod"/>
            </a:pPr>
            <a:endParaRPr lang="en-US" b="0" i="0" dirty="0">
              <a:solidFill>
                <a:srgbClr val="212121"/>
              </a:solidFill>
              <a:effectLst/>
              <a:latin typeface="Open Sans" panose="020B0606030504020204" pitchFamily="34" charset="0"/>
            </a:endParaRPr>
          </a:p>
          <a:p>
            <a:pPr algn="l">
              <a:buFont typeface="+mj-lt"/>
              <a:buAutoNum type="arabicPeriod"/>
            </a:pPr>
            <a:r>
              <a:rPr lang="en-US" b="0" i="0" dirty="0">
                <a:solidFill>
                  <a:srgbClr val="212121"/>
                </a:solidFill>
                <a:effectLst/>
                <a:latin typeface="Open Sans" panose="020B0606030504020204" pitchFamily="34" charset="0"/>
              </a:rPr>
              <a:t>Self-Attention</a:t>
            </a:r>
          </a:p>
          <a:p>
            <a:endParaRPr lang="en-TR" dirty="0"/>
          </a:p>
        </p:txBody>
      </p:sp>
    </p:spTree>
    <p:extLst>
      <p:ext uri="{BB962C8B-B14F-4D97-AF65-F5344CB8AC3E}">
        <p14:creationId xmlns:p14="http://schemas.microsoft.com/office/powerpoint/2010/main" val="2221082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9" name="Picture 8">
            <a:extLst>
              <a:ext uri="{FF2B5EF4-FFF2-40B4-BE49-F238E27FC236}">
                <a16:creationId xmlns:a16="http://schemas.microsoft.com/office/drawing/2014/main" id="{BE1B413C-1F8E-C011-D62E-F982B212F876}"/>
              </a:ext>
            </a:extLst>
          </p:cNvPr>
          <p:cNvPicPr>
            <a:picLocks noChangeAspect="1"/>
          </p:cNvPicPr>
          <p:nvPr/>
        </p:nvPicPr>
        <p:blipFill>
          <a:blip r:embed="rId3"/>
          <a:stretch>
            <a:fillRect/>
          </a:stretch>
        </p:blipFill>
        <p:spPr>
          <a:xfrm>
            <a:off x="3092450" y="1067506"/>
            <a:ext cx="6007100" cy="2324100"/>
          </a:xfrm>
          <a:prstGeom prst="rect">
            <a:avLst/>
          </a:prstGeom>
        </p:spPr>
      </p:pic>
      <p:pic>
        <p:nvPicPr>
          <p:cNvPr id="11" name="Picture 10">
            <a:extLst>
              <a:ext uri="{FF2B5EF4-FFF2-40B4-BE49-F238E27FC236}">
                <a16:creationId xmlns:a16="http://schemas.microsoft.com/office/drawing/2014/main" id="{523FAB10-BDFE-F7B7-A715-E04645F0A514}"/>
              </a:ext>
            </a:extLst>
          </p:cNvPr>
          <p:cNvPicPr>
            <a:picLocks noChangeAspect="1"/>
          </p:cNvPicPr>
          <p:nvPr/>
        </p:nvPicPr>
        <p:blipFill>
          <a:blip r:embed="rId4"/>
          <a:stretch>
            <a:fillRect/>
          </a:stretch>
        </p:blipFill>
        <p:spPr>
          <a:xfrm>
            <a:off x="3391928" y="3801143"/>
            <a:ext cx="5707621" cy="2849169"/>
          </a:xfrm>
          <a:prstGeom prst="rect">
            <a:avLst/>
          </a:prstGeom>
        </p:spPr>
      </p:pic>
    </p:spTree>
    <p:extLst>
      <p:ext uri="{BB962C8B-B14F-4D97-AF65-F5344CB8AC3E}">
        <p14:creationId xmlns:p14="http://schemas.microsoft.com/office/powerpoint/2010/main" val="215844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98430EF1-C102-952A-19F4-82488CA41F3C}"/>
              </a:ext>
            </a:extLst>
          </p:cNvPr>
          <p:cNvPicPr>
            <a:picLocks noChangeAspect="1"/>
          </p:cNvPicPr>
          <p:nvPr/>
        </p:nvPicPr>
        <p:blipFill rotWithShape="1">
          <a:blip r:embed="rId3"/>
          <a:srcRect r="21320"/>
          <a:stretch/>
        </p:blipFill>
        <p:spPr>
          <a:xfrm>
            <a:off x="5528450" y="1365504"/>
            <a:ext cx="5211650" cy="3660242"/>
          </a:xfrm>
          <a:prstGeom prst="rect">
            <a:avLst/>
          </a:prstGeom>
        </p:spPr>
      </p:pic>
      <p:sp>
        <p:nvSpPr>
          <p:cNvPr id="6" name="TextBox 5">
            <a:extLst>
              <a:ext uri="{FF2B5EF4-FFF2-40B4-BE49-F238E27FC236}">
                <a16:creationId xmlns:a16="http://schemas.microsoft.com/office/drawing/2014/main" id="{56D8C8DF-3FC0-C260-E18C-B70070C60B26}"/>
              </a:ext>
            </a:extLst>
          </p:cNvPr>
          <p:cNvSpPr txBox="1"/>
          <p:nvPr/>
        </p:nvSpPr>
        <p:spPr>
          <a:xfrm>
            <a:off x="1024128" y="1365504"/>
            <a:ext cx="1747273" cy="492443"/>
          </a:xfrm>
          <a:prstGeom prst="rect">
            <a:avLst/>
          </a:prstGeom>
          <a:noFill/>
        </p:spPr>
        <p:txBody>
          <a:bodyPr wrap="none" rtlCol="0">
            <a:spAutoFit/>
          </a:bodyPr>
          <a:lstStyle/>
          <a:p>
            <a:r>
              <a:rPr lang="en-TR" sz="2600" dirty="0">
                <a:solidFill>
                  <a:srgbClr val="F09C3D"/>
                </a:solidFill>
              </a:rPr>
              <a:t>Advantages</a:t>
            </a:r>
          </a:p>
        </p:txBody>
      </p:sp>
      <p:sp>
        <p:nvSpPr>
          <p:cNvPr id="11" name="TextBox 10">
            <a:extLst>
              <a:ext uri="{FF2B5EF4-FFF2-40B4-BE49-F238E27FC236}">
                <a16:creationId xmlns:a16="http://schemas.microsoft.com/office/drawing/2014/main" id="{1A1A6FF1-680A-9C3A-A0C5-F6732D2665FA}"/>
              </a:ext>
            </a:extLst>
          </p:cNvPr>
          <p:cNvSpPr txBox="1"/>
          <p:nvPr/>
        </p:nvSpPr>
        <p:spPr>
          <a:xfrm>
            <a:off x="963168" y="2218944"/>
            <a:ext cx="3621441" cy="923330"/>
          </a:xfrm>
          <a:prstGeom prst="rect">
            <a:avLst/>
          </a:prstGeom>
          <a:noFill/>
        </p:spPr>
        <p:txBody>
          <a:bodyPr wrap="none" rtlCol="0">
            <a:spAutoFit/>
          </a:bodyPr>
          <a:lstStyle/>
          <a:p>
            <a:pPr marL="285750" indent="-285750">
              <a:buFont typeface="Arial" panose="020B0604020202020204" pitchFamily="34" charset="0"/>
              <a:buChar char="•"/>
            </a:pPr>
            <a:r>
              <a:rPr lang="en-US" dirty="0"/>
              <a:t>Efficient Representation of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Contextual Word Embeddings</a:t>
            </a:r>
          </a:p>
        </p:txBody>
      </p:sp>
    </p:spTree>
    <p:extLst>
      <p:ext uri="{BB962C8B-B14F-4D97-AF65-F5344CB8AC3E}">
        <p14:creationId xmlns:p14="http://schemas.microsoft.com/office/powerpoint/2010/main" val="1463965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5FA59-BA28-E610-053A-B2A51AA08F2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76BC0F9-A9B5-1182-BB98-13F60F30D29C}"/>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a:extLst>
              <a:ext uri="{FF2B5EF4-FFF2-40B4-BE49-F238E27FC236}">
                <a16:creationId xmlns:a16="http://schemas.microsoft.com/office/drawing/2014/main" id="{71CBB9F6-4FBA-676A-DA23-B89BDA720B60}"/>
              </a:ext>
            </a:extLst>
          </p:cNvPr>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6BB8DF9C-46C8-F4FE-FBA8-18DF27F38569}"/>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F13475E1-3147-4129-02BC-52AD7D8FD642}"/>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2050" name="Picture 2">
            <a:extLst>
              <a:ext uri="{FF2B5EF4-FFF2-40B4-BE49-F238E27FC236}">
                <a16:creationId xmlns:a16="http://schemas.microsoft.com/office/drawing/2014/main" id="{FB1E5AD6-C279-771D-067F-D3BB1C2CC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361" y="806450"/>
            <a:ext cx="5549900" cy="5245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agram of a Transformer">
            <a:extLst>
              <a:ext uri="{FF2B5EF4-FFF2-40B4-BE49-F238E27FC236}">
                <a16:creationId xmlns:a16="http://schemas.microsoft.com/office/drawing/2014/main" id="{BF08ACED-CBC2-C551-9F47-ACD8F2A74B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924"/>
          <a:stretch/>
        </p:blipFill>
        <p:spPr bwMode="auto">
          <a:xfrm>
            <a:off x="7766873" y="1662102"/>
            <a:ext cx="3234970" cy="416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127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93654041-D602-38EC-0A07-C6128D333418}"/>
              </a:ext>
            </a:extLst>
          </p:cNvPr>
          <p:cNvPicPr>
            <a:picLocks noChangeAspect="1"/>
          </p:cNvPicPr>
          <p:nvPr/>
        </p:nvPicPr>
        <p:blipFill>
          <a:blip r:embed="rId3"/>
          <a:stretch>
            <a:fillRect/>
          </a:stretch>
        </p:blipFill>
        <p:spPr>
          <a:xfrm>
            <a:off x="2311400" y="1397000"/>
            <a:ext cx="7569200" cy="4064000"/>
          </a:xfrm>
          <a:prstGeom prst="rect">
            <a:avLst/>
          </a:prstGeom>
        </p:spPr>
      </p:pic>
    </p:spTree>
    <p:extLst>
      <p:ext uri="{BB962C8B-B14F-4D97-AF65-F5344CB8AC3E}">
        <p14:creationId xmlns:p14="http://schemas.microsoft.com/office/powerpoint/2010/main" val="513606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96F5B770-22BF-21C6-4DCA-D94872CA820B}"/>
              </a:ext>
            </a:extLst>
          </p:cNvPr>
          <p:cNvPicPr>
            <a:picLocks noChangeAspect="1"/>
          </p:cNvPicPr>
          <p:nvPr/>
        </p:nvPicPr>
        <p:blipFill>
          <a:blip r:embed="rId3"/>
          <a:stretch>
            <a:fillRect/>
          </a:stretch>
        </p:blipFill>
        <p:spPr>
          <a:xfrm>
            <a:off x="2311400" y="1397000"/>
            <a:ext cx="7569200" cy="4064000"/>
          </a:xfrm>
          <a:prstGeom prst="rect">
            <a:avLst/>
          </a:prstGeom>
        </p:spPr>
      </p:pic>
    </p:spTree>
    <p:extLst>
      <p:ext uri="{BB962C8B-B14F-4D97-AF65-F5344CB8AC3E}">
        <p14:creationId xmlns:p14="http://schemas.microsoft.com/office/powerpoint/2010/main" val="3374324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861F35B1-643D-2BD6-E899-3D1501F6EF8D}"/>
              </a:ext>
            </a:extLst>
          </p:cNvPr>
          <p:cNvPicPr>
            <a:picLocks noChangeAspect="1"/>
          </p:cNvPicPr>
          <p:nvPr/>
        </p:nvPicPr>
        <p:blipFill>
          <a:blip r:embed="rId3"/>
          <a:stretch>
            <a:fillRect/>
          </a:stretch>
        </p:blipFill>
        <p:spPr>
          <a:xfrm>
            <a:off x="2311400" y="1397000"/>
            <a:ext cx="7569200" cy="4064000"/>
          </a:xfrm>
          <a:prstGeom prst="rect">
            <a:avLst/>
          </a:prstGeom>
        </p:spPr>
      </p:pic>
    </p:spTree>
    <p:extLst>
      <p:ext uri="{BB962C8B-B14F-4D97-AF65-F5344CB8AC3E}">
        <p14:creationId xmlns:p14="http://schemas.microsoft.com/office/powerpoint/2010/main" val="112609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6" name="Picture 5">
            <a:extLst>
              <a:ext uri="{FF2B5EF4-FFF2-40B4-BE49-F238E27FC236}">
                <a16:creationId xmlns:a16="http://schemas.microsoft.com/office/drawing/2014/main" id="{09301EA9-644E-BE98-AE02-25237C4EB01C}"/>
              </a:ext>
            </a:extLst>
          </p:cNvPr>
          <p:cNvPicPr>
            <a:picLocks noChangeAspect="1"/>
          </p:cNvPicPr>
          <p:nvPr/>
        </p:nvPicPr>
        <p:blipFill>
          <a:blip r:embed="rId3"/>
          <a:stretch>
            <a:fillRect/>
          </a:stretch>
        </p:blipFill>
        <p:spPr>
          <a:xfrm>
            <a:off x="2311400" y="1682750"/>
            <a:ext cx="7569200" cy="3492500"/>
          </a:xfrm>
          <a:prstGeom prst="rect">
            <a:avLst/>
          </a:prstGeom>
        </p:spPr>
      </p:pic>
    </p:spTree>
    <p:extLst>
      <p:ext uri="{BB962C8B-B14F-4D97-AF65-F5344CB8AC3E}">
        <p14:creationId xmlns:p14="http://schemas.microsoft.com/office/powerpoint/2010/main" val="4003100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8F441D28-3E61-59C5-3A25-CB0DC09A451B}"/>
              </a:ext>
            </a:extLst>
          </p:cNvPr>
          <p:cNvSpPr txBox="1"/>
          <p:nvPr/>
        </p:nvSpPr>
        <p:spPr>
          <a:xfrm>
            <a:off x="1524000" y="2057400"/>
            <a:ext cx="6083300" cy="1754326"/>
          </a:xfrm>
          <a:prstGeom prst="rect">
            <a:avLst/>
          </a:prstGeom>
          <a:noFill/>
        </p:spPr>
        <p:txBody>
          <a:bodyPr wrap="square" rtlCol="0">
            <a:spAutoFit/>
          </a:bodyPr>
          <a:lstStyle/>
          <a:p>
            <a:r>
              <a:rPr lang="en-TR" dirty="0"/>
              <a:t>BERT is a Transformer Encoder trained on Wikipedia</a:t>
            </a:r>
          </a:p>
          <a:p>
            <a:endParaRPr lang="en-TR" dirty="0"/>
          </a:p>
          <a:p>
            <a:r>
              <a:rPr lang="en-TR" dirty="0"/>
              <a:t>Readily available for download on:</a:t>
            </a:r>
          </a:p>
          <a:p>
            <a:pPr marL="285750" indent="-285750">
              <a:buFont typeface="Arial" panose="020B0604020202020204" pitchFamily="34" charset="0"/>
              <a:buChar char="•"/>
            </a:pPr>
            <a:r>
              <a:rPr lang="en-TR" dirty="0"/>
              <a:t>English (24 different sizes)</a:t>
            </a:r>
          </a:p>
          <a:p>
            <a:pPr marL="285750" indent="-285750">
              <a:buFont typeface="Arial" panose="020B0604020202020204" pitchFamily="34" charset="0"/>
              <a:buChar char="•"/>
            </a:pPr>
            <a:r>
              <a:rPr lang="en-TR" dirty="0"/>
              <a:t>Chinese</a:t>
            </a:r>
          </a:p>
          <a:p>
            <a:pPr marL="285750" indent="-285750">
              <a:buFont typeface="Arial" panose="020B0604020202020204" pitchFamily="34" charset="0"/>
              <a:buChar char="•"/>
            </a:pPr>
            <a:r>
              <a:rPr lang="en-TR" dirty="0"/>
              <a:t>Multilingual (104 languages)</a:t>
            </a:r>
          </a:p>
        </p:txBody>
      </p:sp>
      <p:pic>
        <p:nvPicPr>
          <p:cNvPr id="4" name="Picture 3">
            <a:extLst>
              <a:ext uri="{FF2B5EF4-FFF2-40B4-BE49-F238E27FC236}">
                <a16:creationId xmlns:a16="http://schemas.microsoft.com/office/drawing/2014/main" id="{722C314F-75A4-AC0D-68B0-92D8E90B181F}"/>
              </a:ext>
            </a:extLst>
          </p:cNvPr>
          <p:cNvPicPr>
            <a:picLocks noChangeAspect="1"/>
          </p:cNvPicPr>
          <p:nvPr/>
        </p:nvPicPr>
        <p:blipFill>
          <a:blip r:embed="rId3"/>
          <a:stretch>
            <a:fillRect/>
          </a:stretch>
        </p:blipFill>
        <p:spPr>
          <a:xfrm>
            <a:off x="8299450" y="2033726"/>
            <a:ext cx="2120900" cy="609600"/>
          </a:xfrm>
          <a:prstGeom prst="rect">
            <a:avLst/>
          </a:prstGeom>
        </p:spPr>
      </p:pic>
    </p:spTree>
    <p:extLst>
      <p:ext uri="{BB962C8B-B14F-4D97-AF65-F5344CB8AC3E}">
        <p14:creationId xmlns:p14="http://schemas.microsoft.com/office/powerpoint/2010/main" val="1358209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C07BF11F-795A-0D44-4E87-0BEEA24A4CA0}"/>
              </a:ext>
            </a:extLst>
          </p:cNvPr>
          <p:cNvPicPr>
            <a:picLocks noChangeAspect="1"/>
          </p:cNvPicPr>
          <p:nvPr/>
        </p:nvPicPr>
        <p:blipFill>
          <a:blip r:embed="rId3"/>
          <a:stretch>
            <a:fillRect/>
          </a:stretch>
        </p:blipFill>
        <p:spPr>
          <a:xfrm>
            <a:off x="2020208" y="1685163"/>
            <a:ext cx="8151583" cy="3487674"/>
          </a:xfrm>
          <a:prstGeom prst="rect">
            <a:avLst/>
          </a:prstGeom>
        </p:spPr>
      </p:pic>
    </p:spTree>
    <p:extLst>
      <p:ext uri="{BB962C8B-B14F-4D97-AF65-F5344CB8AC3E}">
        <p14:creationId xmlns:p14="http://schemas.microsoft.com/office/powerpoint/2010/main" val="1520091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400" b="1" dirty="0" err="1">
                <a:solidFill>
                  <a:srgbClr val="8316B5"/>
                </a:solidFill>
                <a:ea typeface="Arial" charset="0"/>
                <a:cs typeface="Arial"/>
              </a:rPr>
              <a:t>Masked</a:t>
            </a:r>
            <a:r>
              <a:rPr lang="tr-TR" sz="2400" b="1" dirty="0">
                <a:solidFill>
                  <a:srgbClr val="8316B5"/>
                </a:solidFill>
                <a:ea typeface="Arial" charset="0"/>
                <a:cs typeface="Arial"/>
              </a:rPr>
              <a:t>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6DAFA8FE-EA50-EFF6-0A20-B5076DA4D9D6}"/>
              </a:ext>
            </a:extLst>
          </p:cNvPr>
          <p:cNvPicPr>
            <a:picLocks noChangeAspect="1"/>
          </p:cNvPicPr>
          <p:nvPr/>
        </p:nvPicPr>
        <p:blipFill>
          <a:blip r:embed="rId3"/>
          <a:stretch>
            <a:fillRect/>
          </a:stretch>
        </p:blipFill>
        <p:spPr>
          <a:xfrm>
            <a:off x="567769" y="1740811"/>
            <a:ext cx="7569200" cy="3238500"/>
          </a:xfrm>
          <a:prstGeom prst="rect">
            <a:avLst/>
          </a:prstGeom>
        </p:spPr>
      </p:pic>
    </p:spTree>
    <p:extLst>
      <p:ext uri="{BB962C8B-B14F-4D97-AF65-F5344CB8AC3E}">
        <p14:creationId xmlns:p14="http://schemas.microsoft.com/office/powerpoint/2010/main" val="612145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a:p>
            <a:pPr algn="ctr"/>
            <a:r>
              <a:rPr lang="tr-TR" sz="2400" b="1" dirty="0" err="1">
                <a:solidFill>
                  <a:srgbClr val="8316B5"/>
                </a:solidFill>
                <a:ea typeface="Arial" charset="0"/>
                <a:cs typeface="Arial"/>
              </a:rPr>
              <a:t>Next</a:t>
            </a:r>
            <a:r>
              <a:rPr lang="tr-TR" sz="2400" b="1" dirty="0">
                <a:solidFill>
                  <a:srgbClr val="8316B5"/>
                </a:solidFill>
                <a:ea typeface="Arial" charset="0"/>
                <a:cs typeface="Arial"/>
              </a:rPr>
              <a:t> </a:t>
            </a:r>
            <a:r>
              <a:rPr lang="tr-TR" sz="2400" b="1" dirty="0" err="1">
                <a:solidFill>
                  <a:srgbClr val="8316B5"/>
                </a:solidFill>
                <a:ea typeface="Arial" charset="0"/>
                <a:cs typeface="Arial"/>
              </a:rPr>
              <a:t>Sentence</a:t>
            </a:r>
            <a:r>
              <a:rPr lang="tr-TR" sz="2400" b="1" dirty="0">
                <a:solidFill>
                  <a:srgbClr val="8316B5"/>
                </a:solidFill>
                <a:ea typeface="Arial" charset="0"/>
                <a:cs typeface="Arial"/>
              </a:rPr>
              <a:t> </a:t>
            </a:r>
            <a:r>
              <a:rPr lang="tr-TR" sz="2400" b="1" dirty="0" err="1">
                <a:solidFill>
                  <a:srgbClr val="8316B5"/>
                </a:solidFill>
                <a:ea typeface="Arial" charset="0"/>
                <a:cs typeface="Arial"/>
              </a:rPr>
              <a:t>Prediction</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6" name="Picture 5">
            <a:extLst>
              <a:ext uri="{FF2B5EF4-FFF2-40B4-BE49-F238E27FC236}">
                <a16:creationId xmlns:a16="http://schemas.microsoft.com/office/drawing/2014/main" id="{DBC9A332-8E5D-1515-3ADA-EC6CFB819F87}"/>
              </a:ext>
            </a:extLst>
          </p:cNvPr>
          <p:cNvPicPr>
            <a:picLocks noChangeAspect="1"/>
          </p:cNvPicPr>
          <p:nvPr/>
        </p:nvPicPr>
        <p:blipFill>
          <a:blip r:embed="rId3"/>
          <a:stretch>
            <a:fillRect/>
          </a:stretch>
        </p:blipFill>
        <p:spPr>
          <a:xfrm>
            <a:off x="512318" y="1005354"/>
            <a:ext cx="4113847" cy="1718314"/>
          </a:xfrm>
          <a:prstGeom prst="rect">
            <a:avLst/>
          </a:prstGeom>
        </p:spPr>
      </p:pic>
      <p:pic>
        <p:nvPicPr>
          <p:cNvPr id="7" name="Picture 6">
            <a:extLst>
              <a:ext uri="{FF2B5EF4-FFF2-40B4-BE49-F238E27FC236}">
                <a16:creationId xmlns:a16="http://schemas.microsoft.com/office/drawing/2014/main" id="{038F1BD3-4F16-DA41-0C4B-9F408F0D360D}"/>
              </a:ext>
            </a:extLst>
          </p:cNvPr>
          <p:cNvPicPr>
            <a:picLocks noChangeAspect="1"/>
          </p:cNvPicPr>
          <p:nvPr/>
        </p:nvPicPr>
        <p:blipFill>
          <a:blip r:embed="rId4"/>
          <a:stretch>
            <a:fillRect/>
          </a:stretch>
        </p:blipFill>
        <p:spPr>
          <a:xfrm>
            <a:off x="1990344" y="2926660"/>
            <a:ext cx="7772400" cy="3596736"/>
          </a:xfrm>
          <a:prstGeom prst="rect">
            <a:avLst/>
          </a:prstGeom>
        </p:spPr>
      </p:pic>
    </p:spTree>
    <p:extLst>
      <p:ext uri="{BB962C8B-B14F-4D97-AF65-F5344CB8AC3E}">
        <p14:creationId xmlns:p14="http://schemas.microsoft.com/office/powerpoint/2010/main" val="698198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7" name="Picture 6">
            <a:extLst>
              <a:ext uri="{FF2B5EF4-FFF2-40B4-BE49-F238E27FC236}">
                <a16:creationId xmlns:a16="http://schemas.microsoft.com/office/drawing/2014/main" id="{F49DDA9E-062F-ABC6-70D8-43111099E43B}"/>
              </a:ext>
            </a:extLst>
          </p:cNvPr>
          <p:cNvPicPr>
            <a:picLocks noChangeAspect="1"/>
          </p:cNvPicPr>
          <p:nvPr/>
        </p:nvPicPr>
        <p:blipFill>
          <a:blip r:embed="rId3"/>
          <a:stretch>
            <a:fillRect/>
          </a:stretch>
        </p:blipFill>
        <p:spPr>
          <a:xfrm>
            <a:off x="1600200" y="1303506"/>
            <a:ext cx="8801100" cy="5346806"/>
          </a:xfrm>
          <a:prstGeom prst="rect">
            <a:avLst/>
          </a:prstGeom>
        </p:spPr>
      </p:pic>
    </p:spTree>
    <p:extLst>
      <p:ext uri="{BB962C8B-B14F-4D97-AF65-F5344CB8AC3E}">
        <p14:creationId xmlns:p14="http://schemas.microsoft.com/office/powerpoint/2010/main" val="2999070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17B33485-9F37-B6E3-745E-F5AE1974227D}"/>
              </a:ext>
            </a:extLst>
          </p:cNvPr>
          <p:cNvPicPr>
            <a:picLocks noChangeAspect="1"/>
          </p:cNvPicPr>
          <p:nvPr/>
        </p:nvPicPr>
        <p:blipFill>
          <a:blip r:embed="rId3"/>
          <a:stretch>
            <a:fillRect/>
          </a:stretch>
        </p:blipFill>
        <p:spPr>
          <a:xfrm>
            <a:off x="1447866" y="1206271"/>
            <a:ext cx="5813044" cy="4146271"/>
          </a:xfrm>
          <a:prstGeom prst="rect">
            <a:avLst/>
          </a:prstGeom>
        </p:spPr>
      </p:pic>
    </p:spTree>
    <p:extLst>
      <p:ext uri="{BB962C8B-B14F-4D97-AF65-F5344CB8AC3E}">
        <p14:creationId xmlns:p14="http://schemas.microsoft.com/office/powerpoint/2010/main" val="2155842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28674" name="Picture 2" descr="BERT in Search: Visa Example">
            <a:extLst>
              <a:ext uri="{FF2B5EF4-FFF2-40B4-BE49-F238E27FC236}">
                <a16:creationId xmlns:a16="http://schemas.microsoft.com/office/drawing/2014/main" id="{8C374173-C1C6-E1D5-A27E-F40CA8DF2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22" y="2332503"/>
            <a:ext cx="5723670" cy="35772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554398B-91C3-3087-9CA6-8D5E92D408BE}"/>
              </a:ext>
            </a:extLst>
          </p:cNvPr>
          <p:cNvPicPr>
            <a:picLocks noChangeAspect="1"/>
          </p:cNvPicPr>
          <p:nvPr/>
        </p:nvPicPr>
        <p:blipFill>
          <a:blip r:embed="rId4"/>
          <a:stretch>
            <a:fillRect/>
          </a:stretch>
        </p:blipFill>
        <p:spPr>
          <a:xfrm>
            <a:off x="6586814" y="2332503"/>
            <a:ext cx="5063569" cy="3266477"/>
          </a:xfrm>
          <a:prstGeom prst="rect">
            <a:avLst/>
          </a:prstGeom>
        </p:spPr>
      </p:pic>
    </p:spTree>
    <p:extLst>
      <p:ext uri="{BB962C8B-B14F-4D97-AF65-F5344CB8AC3E}">
        <p14:creationId xmlns:p14="http://schemas.microsoft.com/office/powerpoint/2010/main" val="4192557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1138773"/>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BERT</a:t>
            </a:r>
          </a:p>
          <a:p>
            <a:pPr algn="ctr"/>
            <a:r>
              <a:rPr lang="tr-TR" sz="2200" b="1" dirty="0" err="1">
                <a:solidFill>
                  <a:srgbClr val="8316B5"/>
                </a:solidFill>
                <a:ea typeface="Arial" charset="0"/>
                <a:cs typeface="Arial"/>
              </a:rPr>
              <a:t>Bidirectional</a:t>
            </a:r>
            <a:r>
              <a:rPr lang="tr-TR" sz="2200" b="1" dirty="0">
                <a:solidFill>
                  <a:srgbClr val="8316B5"/>
                </a:solidFill>
                <a:ea typeface="Arial" charset="0"/>
                <a:cs typeface="Arial"/>
              </a:rPr>
              <a:t> Encoder </a:t>
            </a:r>
            <a:r>
              <a:rPr lang="tr-TR" sz="2200" b="1" dirty="0" err="1">
                <a:solidFill>
                  <a:srgbClr val="8316B5"/>
                </a:solidFill>
                <a:ea typeface="Arial" charset="0"/>
                <a:cs typeface="Arial"/>
              </a:rPr>
              <a:t>Representations</a:t>
            </a:r>
            <a:r>
              <a:rPr lang="tr-TR" sz="2200" b="1" dirty="0">
                <a:solidFill>
                  <a:srgbClr val="8316B5"/>
                </a:solidFill>
                <a:ea typeface="Arial" charset="0"/>
                <a:cs typeface="Arial"/>
              </a:rPr>
              <a:t> </a:t>
            </a:r>
            <a:r>
              <a:rPr lang="tr-TR" sz="2200" b="1" dirty="0" err="1">
                <a:solidFill>
                  <a:srgbClr val="8316B5"/>
                </a:solidFill>
                <a:ea typeface="Arial" charset="0"/>
                <a:cs typeface="Arial"/>
              </a:rPr>
              <a:t>from</a:t>
            </a:r>
            <a:r>
              <a:rPr lang="tr-TR" sz="2200" b="1" dirty="0">
                <a:solidFill>
                  <a:srgbClr val="8316B5"/>
                </a:solidFill>
                <a:ea typeface="Arial" charset="0"/>
                <a:cs typeface="Arial"/>
              </a:rPr>
              <a:t> </a:t>
            </a:r>
            <a:r>
              <a:rPr lang="tr-TR" sz="2200" b="1" dirty="0" err="1">
                <a:solidFill>
                  <a:srgbClr val="8316B5"/>
                </a:solidFill>
                <a:ea typeface="Arial" charset="0"/>
                <a:cs typeface="Arial"/>
              </a:rPr>
              <a:t>Transformers</a:t>
            </a:r>
            <a:endParaRPr lang="tr-TR" sz="22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D32D725A-8556-CB1B-4481-A68235113E3F}"/>
              </a:ext>
            </a:extLst>
          </p:cNvPr>
          <p:cNvPicPr>
            <a:picLocks noChangeAspect="1"/>
          </p:cNvPicPr>
          <p:nvPr/>
        </p:nvPicPr>
        <p:blipFill>
          <a:blip r:embed="rId3"/>
          <a:stretch>
            <a:fillRect/>
          </a:stretch>
        </p:blipFill>
        <p:spPr>
          <a:xfrm>
            <a:off x="1990730" y="2048256"/>
            <a:ext cx="7727564" cy="3288030"/>
          </a:xfrm>
          <a:prstGeom prst="rect">
            <a:avLst/>
          </a:prstGeom>
        </p:spPr>
      </p:pic>
    </p:spTree>
    <p:extLst>
      <p:ext uri="{BB962C8B-B14F-4D97-AF65-F5344CB8AC3E}">
        <p14:creationId xmlns:p14="http://schemas.microsoft.com/office/powerpoint/2010/main" val="708520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Transformers</a:t>
            </a:r>
            <a:endParaRPr lang="tr-TR" sz="2400" b="1" dirty="0">
              <a:solidFill>
                <a:srgbClr val="8316B5"/>
              </a:solidFill>
              <a:ea typeface="Arial" charset="0"/>
              <a:cs typeface="Arial"/>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3" name="TextBox 2">
            <a:extLst>
              <a:ext uri="{FF2B5EF4-FFF2-40B4-BE49-F238E27FC236}">
                <a16:creationId xmlns:a16="http://schemas.microsoft.com/office/drawing/2014/main" id="{6EE25928-8F2E-9F94-D2E3-7FBB933F203E}"/>
              </a:ext>
            </a:extLst>
          </p:cNvPr>
          <p:cNvSpPr txBox="1"/>
          <p:nvPr/>
        </p:nvSpPr>
        <p:spPr>
          <a:xfrm>
            <a:off x="4906581" y="2690336"/>
            <a:ext cx="184731" cy="369332"/>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FAC7198F-5560-29B1-DD17-DFC33545A4D8}"/>
              </a:ext>
            </a:extLst>
          </p:cNvPr>
          <p:cNvPicPr>
            <a:picLocks noChangeAspect="1"/>
          </p:cNvPicPr>
          <p:nvPr/>
        </p:nvPicPr>
        <p:blipFill>
          <a:blip r:embed="rId3"/>
          <a:stretch>
            <a:fillRect/>
          </a:stretch>
        </p:blipFill>
        <p:spPr>
          <a:xfrm>
            <a:off x="2311400" y="2317750"/>
            <a:ext cx="7569200" cy="2222500"/>
          </a:xfrm>
          <a:prstGeom prst="rect">
            <a:avLst/>
          </a:prstGeom>
        </p:spPr>
      </p:pic>
    </p:spTree>
    <p:extLst>
      <p:ext uri="{BB962C8B-B14F-4D97-AF65-F5344CB8AC3E}">
        <p14:creationId xmlns:p14="http://schemas.microsoft.com/office/powerpoint/2010/main" val="3743973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052A26CB-AA4D-59F3-9DFF-95C34F19410C}"/>
              </a:ext>
            </a:extLst>
          </p:cNvPr>
          <p:cNvPicPr>
            <a:picLocks noChangeAspect="1"/>
          </p:cNvPicPr>
          <p:nvPr/>
        </p:nvPicPr>
        <p:blipFill>
          <a:blip r:embed="rId3"/>
          <a:stretch>
            <a:fillRect/>
          </a:stretch>
        </p:blipFill>
        <p:spPr>
          <a:xfrm>
            <a:off x="547286" y="796018"/>
            <a:ext cx="11097427" cy="5452382"/>
          </a:xfrm>
          <a:prstGeom prst="rect">
            <a:avLst/>
          </a:prstGeom>
        </p:spPr>
      </p:pic>
    </p:spTree>
    <p:extLst>
      <p:ext uri="{BB962C8B-B14F-4D97-AF65-F5344CB8AC3E}">
        <p14:creationId xmlns:p14="http://schemas.microsoft.com/office/powerpoint/2010/main" val="1017902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B4CD0447-251B-5392-D3D3-AD50A209EB7D}"/>
              </a:ext>
            </a:extLst>
          </p:cNvPr>
          <p:cNvPicPr>
            <a:picLocks noChangeAspect="1"/>
          </p:cNvPicPr>
          <p:nvPr/>
        </p:nvPicPr>
        <p:blipFill>
          <a:blip r:embed="rId3"/>
          <a:stretch>
            <a:fillRect/>
          </a:stretch>
        </p:blipFill>
        <p:spPr>
          <a:xfrm>
            <a:off x="1162249" y="1257683"/>
            <a:ext cx="9867502" cy="4848095"/>
          </a:xfrm>
          <a:prstGeom prst="rect">
            <a:avLst/>
          </a:prstGeom>
        </p:spPr>
      </p:pic>
    </p:spTree>
    <p:extLst>
      <p:ext uri="{BB962C8B-B14F-4D97-AF65-F5344CB8AC3E}">
        <p14:creationId xmlns:p14="http://schemas.microsoft.com/office/powerpoint/2010/main" val="4204245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05C5D695-C1DD-AE83-40F2-71F2524E4B8E}"/>
              </a:ext>
            </a:extLst>
          </p:cNvPr>
          <p:cNvPicPr>
            <a:picLocks noChangeAspect="1"/>
          </p:cNvPicPr>
          <p:nvPr/>
        </p:nvPicPr>
        <p:blipFill>
          <a:blip r:embed="rId3"/>
          <a:stretch>
            <a:fillRect/>
          </a:stretch>
        </p:blipFill>
        <p:spPr>
          <a:xfrm>
            <a:off x="1026555" y="1207748"/>
            <a:ext cx="9923384" cy="4875552"/>
          </a:xfrm>
          <a:prstGeom prst="rect">
            <a:avLst/>
          </a:prstGeom>
        </p:spPr>
      </p:pic>
    </p:spTree>
    <p:extLst>
      <p:ext uri="{BB962C8B-B14F-4D97-AF65-F5344CB8AC3E}">
        <p14:creationId xmlns:p14="http://schemas.microsoft.com/office/powerpoint/2010/main" val="1659316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44E507D9-381B-60A3-1F66-B282ED7A056B}"/>
              </a:ext>
            </a:extLst>
          </p:cNvPr>
          <p:cNvPicPr>
            <a:picLocks noChangeAspect="1"/>
          </p:cNvPicPr>
          <p:nvPr/>
        </p:nvPicPr>
        <p:blipFill>
          <a:blip r:embed="rId3"/>
          <a:stretch>
            <a:fillRect/>
          </a:stretch>
        </p:blipFill>
        <p:spPr>
          <a:xfrm>
            <a:off x="2559050" y="1701800"/>
            <a:ext cx="7073900" cy="3454400"/>
          </a:xfrm>
          <a:prstGeom prst="rect">
            <a:avLst/>
          </a:prstGeom>
        </p:spPr>
      </p:pic>
    </p:spTree>
    <p:extLst>
      <p:ext uri="{BB962C8B-B14F-4D97-AF65-F5344CB8AC3E}">
        <p14:creationId xmlns:p14="http://schemas.microsoft.com/office/powerpoint/2010/main" val="713643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D4AB880B-BAA3-E0C6-7075-995B9836815B}"/>
              </a:ext>
            </a:extLst>
          </p:cNvPr>
          <p:cNvPicPr>
            <a:picLocks noChangeAspect="1"/>
          </p:cNvPicPr>
          <p:nvPr/>
        </p:nvPicPr>
        <p:blipFill>
          <a:blip r:embed="rId3"/>
          <a:stretch>
            <a:fillRect/>
          </a:stretch>
        </p:blipFill>
        <p:spPr>
          <a:xfrm>
            <a:off x="2139061" y="1628647"/>
            <a:ext cx="7913878" cy="3864587"/>
          </a:xfrm>
          <a:prstGeom prst="rect">
            <a:avLst/>
          </a:prstGeom>
        </p:spPr>
      </p:pic>
    </p:spTree>
    <p:extLst>
      <p:ext uri="{BB962C8B-B14F-4D97-AF65-F5344CB8AC3E}">
        <p14:creationId xmlns:p14="http://schemas.microsoft.com/office/powerpoint/2010/main" val="1297600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3" name="Picture 2">
            <a:extLst>
              <a:ext uri="{FF2B5EF4-FFF2-40B4-BE49-F238E27FC236}">
                <a16:creationId xmlns:a16="http://schemas.microsoft.com/office/drawing/2014/main" id="{191A089E-0B7D-9D8D-3A0C-5C0D5BFE1773}"/>
              </a:ext>
            </a:extLst>
          </p:cNvPr>
          <p:cNvPicPr>
            <a:picLocks noChangeAspect="1"/>
          </p:cNvPicPr>
          <p:nvPr/>
        </p:nvPicPr>
        <p:blipFill>
          <a:blip r:embed="rId3"/>
          <a:stretch>
            <a:fillRect/>
          </a:stretch>
        </p:blipFill>
        <p:spPr>
          <a:xfrm>
            <a:off x="1889125" y="1314233"/>
            <a:ext cx="8413750" cy="4229533"/>
          </a:xfrm>
          <a:prstGeom prst="rect">
            <a:avLst/>
          </a:prstGeom>
        </p:spPr>
      </p:pic>
    </p:spTree>
    <p:extLst>
      <p:ext uri="{BB962C8B-B14F-4D97-AF65-F5344CB8AC3E}">
        <p14:creationId xmlns:p14="http://schemas.microsoft.com/office/powerpoint/2010/main" val="2154250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1" y="207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Transfer Learning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pic>
        <p:nvPicPr>
          <p:cNvPr id="4" name="Picture 3">
            <a:extLst>
              <a:ext uri="{FF2B5EF4-FFF2-40B4-BE49-F238E27FC236}">
                <a16:creationId xmlns:a16="http://schemas.microsoft.com/office/drawing/2014/main" id="{C0D928BD-86A4-FB85-D276-4AD671F1125B}"/>
              </a:ext>
            </a:extLst>
          </p:cNvPr>
          <p:cNvPicPr>
            <a:picLocks noChangeAspect="1"/>
          </p:cNvPicPr>
          <p:nvPr/>
        </p:nvPicPr>
        <p:blipFill>
          <a:blip r:embed="rId3"/>
          <a:stretch>
            <a:fillRect/>
          </a:stretch>
        </p:blipFill>
        <p:spPr>
          <a:xfrm>
            <a:off x="2260235" y="1688211"/>
            <a:ext cx="7671529" cy="3481578"/>
          </a:xfrm>
          <a:prstGeom prst="rect">
            <a:avLst/>
          </a:prstGeom>
        </p:spPr>
      </p:pic>
    </p:spTree>
    <p:extLst>
      <p:ext uri="{BB962C8B-B14F-4D97-AF65-F5344CB8AC3E}">
        <p14:creationId xmlns:p14="http://schemas.microsoft.com/office/powerpoint/2010/main" val="617507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1026" name="Picture 2">
            <a:extLst>
              <a:ext uri="{FF2B5EF4-FFF2-40B4-BE49-F238E27FC236}">
                <a16:creationId xmlns:a16="http://schemas.microsoft.com/office/drawing/2014/main" id="{F019F82C-3364-C914-080C-62817FF51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65306"/>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3173A3-76F6-8444-FD4F-1FDAE2FCE9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06" t="10901" r="1012" b="15225"/>
          <a:stretch/>
        </p:blipFill>
        <p:spPr bwMode="auto">
          <a:xfrm>
            <a:off x="6203092" y="895865"/>
            <a:ext cx="4485502" cy="253313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8C4C9EE-2454-F3A5-1144-2106295E7D0E}"/>
              </a:ext>
            </a:extLst>
          </p:cNvPr>
          <p:cNvGrpSpPr/>
          <p:nvPr/>
        </p:nvGrpSpPr>
        <p:grpSpPr>
          <a:xfrm>
            <a:off x="2184747" y="3717513"/>
            <a:ext cx="8036689" cy="2429288"/>
            <a:chOff x="2184747" y="3717513"/>
            <a:chExt cx="8036689" cy="2429288"/>
          </a:xfrm>
        </p:grpSpPr>
        <p:pic>
          <p:nvPicPr>
            <p:cNvPr id="1030" name="Picture 6">
              <a:extLst>
                <a:ext uri="{FF2B5EF4-FFF2-40B4-BE49-F238E27FC236}">
                  <a16:creationId xmlns:a16="http://schemas.microsoft.com/office/drawing/2014/main" id="{BA984601-B077-ED33-46DB-3F5F3C0E2D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4747" y="3717513"/>
              <a:ext cx="8036689" cy="22446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4D9F2D-AF35-99BB-58FE-671F3EE2F765}"/>
                </a:ext>
              </a:extLst>
            </p:cNvPr>
            <p:cNvSpPr txBox="1"/>
            <p:nvPr/>
          </p:nvSpPr>
          <p:spPr>
            <a:xfrm>
              <a:off x="3909195" y="5777469"/>
              <a:ext cx="6098058" cy="369332"/>
            </a:xfrm>
            <a:prstGeom prst="rect">
              <a:avLst/>
            </a:prstGeom>
            <a:noFill/>
          </p:spPr>
          <p:txBody>
            <a:bodyPr wrap="square">
              <a:spAutoFit/>
            </a:bodyPr>
            <a:lstStyle/>
            <a:p>
              <a:r>
                <a:rPr lang="en-US" b="0" i="0" dirty="0">
                  <a:solidFill>
                    <a:srgbClr val="6B6B6B"/>
                  </a:solidFill>
                  <a:effectLst/>
                  <a:latin typeface="sohne"/>
                </a:rPr>
                <a:t>Audio spectrogram chopped into chunks</a:t>
              </a:r>
              <a:endParaRPr lang="en-TR" dirty="0"/>
            </a:p>
          </p:txBody>
        </p:sp>
      </p:grpSp>
    </p:spTree>
    <p:extLst>
      <p:ext uri="{BB962C8B-B14F-4D97-AF65-F5344CB8AC3E}">
        <p14:creationId xmlns:p14="http://schemas.microsoft.com/office/powerpoint/2010/main" val="306735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2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HuggingFace</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6" name="TextBox 5">
            <a:extLst>
              <a:ext uri="{FF2B5EF4-FFF2-40B4-BE49-F238E27FC236}">
                <a16:creationId xmlns:a16="http://schemas.microsoft.com/office/drawing/2014/main" id="{B4B060CC-D8AD-9573-ED85-E24E9899E0BD}"/>
              </a:ext>
            </a:extLst>
          </p:cNvPr>
          <p:cNvSpPr txBox="1"/>
          <p:nvPr/>
        </p:nvSpPr>
        <p:spPr>
          <a:xfrm>
            <a:off x="5460063" y="2903877"/>
            <a:ext cx="2253502" cy="461665"/>
          </a:xfrm>
          <a:prstGeom prst="rect">
            <a:avLst/>
          </a:prstGeom>
          <a:noFill/>
        </p:spPr>
        <p:txBody>
          <a:bodyPr wrap="none" rtlCol="0">
            <a:spAutoFit/>
          </a:bodyPr>
          <a:lstStyle/>
          <a:p>
            <a:r>
              <a:rPr lang="en-TR" sz="2400" b="1" dirty="0"/>
              <a:t>CODING TIME!!!</a:t>
            </a:r>
          </a:p>
        </p:txBody>
      </p:sp>
      <p:sp>
        <p:nvSpPr>
          <p:cNvPr id="7" name="TextBox 6">
            <a:extLst>
              <a:ext uri="{FF2B5EF4-FFF2-40B4-BE49-F238E27FC236}">
                <a16:creationId xmlns:a16="http://schemas.microsoft.com/office/drawing/2014/main" id="{92F6B317-0DC8-7F88-EE57-4D0B2DE60368}"/>
              </a:ext>
            </a:extLst>
          </p:cNvPr>
          <p:cNvSpPr txBox="1"/>
          <p:nvPr/>
        </p:nvSpPr>
        <p:spPr>
          <a:xfrm>
            <a:off x="1115434" y="4462776"/>
            <a:ext cx="9961132" cy="923330"/>
          </a:xfrm>
          <a:prstGeom prst="rect">
            <a:avLst/>
          </a:prstGeom>
          <a:noFill/>
        </p:spPr>
        <p:txBody>
          <a:bodyPr wrap="square" rtlCol="0">
            <a:spAutoFit/>
          </a:bodyPr>
          <a:lstStyle/>
          <a:p>
            <a:r>
              <a:rPr lang="en-US" dirty="0">
                <a:hlinkClick r:id="rId3"/>
              </a:rPr>
              <a:t>https://colab.research.google.com/github/futuremojo/nlp-demystified/blob/main/notebooks/nlpdemystified_transformers_and_pretraining.ipynb#scrollTo=n-44MBYSyDIY</a:t>
            </a:r>
            <a:r>
              <a:rPr lang="en-US" dirty="0"/>
              <a:t> </a:t>
            </a:r>
            <a:endParaRPr lang="en-TR" dirty="0"/>
          </a:p>
        </p:txBody>
      </p:sp>
      <p:sp>
        <p:nvSpPr>
          <p:cNvPr id="8" name="TextBox 7">
            <a:extLst>
              <a:ext uri="{FF2B5EF4-FFF2-40B4-BE49-F238E27FC236}">
                <a16:creationId xmlns:a16="http://schemas.microsoft.com/office/drawing/2014/main" id="{7C92C557-3FE0-E81B-B781-C7538476DB93}"/>
              </a:ext>
            </a:extLst>
          </p:cNvPr>
          <p:cNvSpPr txBox="1"/>
          <p:nvPr/>
        </p:nvSpPr>
        <p:spPr>
          <a:xfrm>
            <a:off x="3663917" y="1971281"/>
            <a:ext cx="4943918" cy="369332"/>
          </a:xfrm>
          <a:prstGeom prst="rect">
            <a:avLst/>
          </a:prstGeom>
          <a:noFill/>
        </p:spPr>
        <p:txBody>
          <a:bodyPr wrap="none" rtlCol="0">
            <a:spAutoFit/>
          </a:bodyPr>
          <a:lstStyle/>
          <a:p>
            <a:r>
              <a:rPr lang="en-US" dirty="0">
                <a:hlinkClick r:id="rId4"/>
              </a:rPr>
              <a:t>http://jalammar.github.io/illustrated-transformer/</a:t>
            </a:r>
            <a:r>
              <a:rPr lang="en-US" dirty="0"/>
              <a:t> </a:t>
            </a:r>
            <a:endParaRPr lang="en-TR" dirty="0"/>
          </a:p>
        </p:txBody>
      </p:sp>
      <p:sp>
        <p:nvSpPr>
          <p:cNvPr id="9" name="TextBox 8">
            <a:extLst>
              <a:ext uri="{FF2B5EF4-FFF2-40B4-BE49-F238E27FC236}">
                <a16:creationId xmlns:a16="http://schemas.microsoft.com/office/drawing/2014/main" id="{D96BEF5D-BB72-3262-9DB7-739862427356}"/>
              </a:ext>
            </a:extLst>
          </p:cNvPr>
          <p:cNvSpPr txBox="1"/>
          <p:nvPr/>
        </p:nvSpPr>
        <p:spPr>
          <a:xfrm>
            <a:off x="4945114" y="1514250"/>
            <a:ext cx="3283399" cy="369332"/>
          </a:xfrm>
          <a:prstGeom prst="rect">
            <a:avLst/>
          </a:prstGeom>
          <a:noFill/>
        </p:spPr>
        <p:txBody>
          <a:bodyPr wrap="none" rtlCol="0">
            <a:spAutoFit/>
          </a:bodyPr>
          <a:lstStyle/>
          <a:p>
            <a:r>
              <a:rPr lang="en-TR" dirty="0"/>
              <a:t>You should totally check this out!</a:t>
            </a:r>
          </a:p>
        </p:txBody>
      </p:sp>
      <p:sp>
        <p:nvSpPr>
          <p:cNvPr id="3" name="TextBox 2">
            <a:extLst>
              <a:ext uri="{FF2B5EF4-FFF2-40B4-BE49-F238E27FC236}">
                <a16:creationId xmlns:a16="http://schemas.microsoft.com/office/drawing/2014/main" id="{B016BB92-F1F3-EF75-B044-DADD677F2CBC}"/>
              </a:ext>
            </a:extLst>
          </p:cNvPr>
          <p:cNvSpPr txBox="1"/>
          <p:nvPr/>
        </p:nvSpPr>
        <p:spPr>
          <a:xfrm>
            <a:off x="3430167" y="3689780"/>
            <a:ext cx="5411418" cy="369332"/>
          </a:xfrm>
          <a:prstGeom prst="rect">
            <a:avLst/>
          </a:prstGeom>
          <a:noFill/>
        </p:spPr>
        <p:txBody>
          <a:bodyPr wrap="none" rtlCol="0">
            <a:spAutoFit/>
          </a:bodyPr>
          <a:lstStyle/>
          <a:p>
            <a:r>
              <a:rPr lang="en-US" dirty="0">
                <a:hlinkClick r:id="rId5"/>
              </a:rPr>
              <a:t>https://huggingface.co/dbmdz/bert-base-turkish-cased</a:t>
            </a:r>
            <a:r>
              <a:rPr lang="en-US" dirty="0"/>
              <a:t> </a:t>
            </a:r>
            <a:endParaRPr lang="en-TR" dirty="0"/>
          </a:p>
        </p:txBody>
      </p:sp>
    </p:spTree>
    <p:extLst>
      <p:ext uri="{BB962C8B-B14F-4D97-AF65-F5344CB8AC3E}">
        <p14:creationId xmlns:p14="http://schemas.microsoft.com/office/powerpoint/2010/main" val="3351528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8316B5"/>
              </a:solidFill>
            </a:endParaRPr>
          </a:p>
        </p:txBody>
      </p:sp>
      <p:sp>
        <p:nvSpPr>
          <p:cNvPr id="2" name="TextBox 1"/>
          <p:cNvSpPr txBox="1"/>
          <p:nvPr/>
        </p:nvSpPr>
        <p:spPr>
          <a:xfrm>
            <a:off x="4055030" y="207688"/>
            <a:ext cx="5063569"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Homework</a:t>
            </a:r>
            <a:r>
              <a:rPr lang="tr-TR" sz="2400" b="1" dirty="0">
                <a:solidFill>
                  <a:srgbClr val="8316B5"/>
                </a:solidFill>
                <a:ea typeface="Arial" charset="0"/>
                <a:cs typeface="Arial"/>
              </a:rPr>
              <a:t> 3 - </a:t>
            </a:r>
            <a:r>
              <a:rPr lang="tr-TR" sz="2400" b="1" dirty="0" err="1">
                <a:solidFill>
                  <a:srgbClr val="8316B5"/>
                </a:solidFill>
                <a:ea typeface="Arial" charset="0"/>
                <a:cs typeface="Arial"/>
              </a:rPr>
              <a:t>Optional</a:t>
            </a:r>
            <a:endParaRPr lang="tr-TR" sz="22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rPr>
              <a:t> </a:t>
            </a:r>
            <a:endParaRPr lang="en-TR" sz="1050" dirty="0"/>
          </a:p>
        </p:txBody>
      </p:sp>
      <p:sp>
        <p:nvSpPr>
          <p:cNvPr id="4" name="TextBox 3">
            <a:extLst>
              <a:ext uri="{FF2B5EF4-FFF2-40B4-BE49-F238E27FC236}">
                <a16:creationId xmlns:a16="http://schemas.microsoft.com/office/drawing/2014/main" id="{55F66CBE-FD4C-FD4E-3B10-78A3F81385EC}"/>
              </a:ext>
            </a:extLst>
          </p:cNvPr>
          <p:cNvSpPr txBox="1"/>
          <p:nvPr/>
        </p:nvSpPr>
        <p:spPr>
          <a:xfrm>
            <a:off x="4888992" y="1807715"/>
            <a:ext cx="2629438" cy="1200329"/>
          </a:xfrm>
          <a:prstGeom prst="rect">
            <a:avLst/>
          </a:prstGeom>
          <a:noFill/>
        </p:spPr>
        <p:txBody>
          <a:bodyPr wrap="none" rtlCol="0">
            <a:spAutoFit/>
          </a:bodyPr>
          <a:lstStyle/>
          <a:p>
            <a:r>
              <a:rPr lang="en-TR" dirty="0"/>
              <a:t>1- Use Huggingface</a:t>
            </a:r>
          </a:p>
          <a:p>
            <a:r>
              <a:rPr lang="en-TR" dirty="0"/>
              <a:t>2- Download Turkish BERT</a:t>
            </a:r>
          </a:p>
          <a:p>
            <a:r>
              <a:rPr lang="en-TR" dirty="0"/>
              <a:t>3- Find 100 tweet in TR</a:t>
            </a:r>
          </a:p>
          <a:p>
            <a:r>
              <a:rPr lang="en-TR" dirty="0"/>
              <a:t>4- Find their sentiments</a:t>
            </a:r>
          </a:p>
        </p:txBody>
      </p:sp>
    </p:spTree>
    <p:extLst>
      <p:ext uri="{BB962C8B-B14F-4D97-AF65-F5344CB8AC3E}">
        <p14:creationId xmlns:p14="http://schemas.microsoft.com/office/powerpoint/2010/main" val="34537819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That’s</a:t>
            </a:r>
            <a:r>
              <a:rPr lang="tr-TR" sz="2400" b="1" dirty="0">
                <a:solidFill>
                  <a:srgbClr val="8316B5"/>
                </a:solidFill>
                <a:ea typeface="Arial" charset="0"/>
                <a:cs typeface="Arial"/>
              </a:rPr>
              <a:t> </a:t>
            </a:r>
            <a:r>
              <a:rPr lang="tr-TR" sz="2400" b="1" dirty="0" err="1">
                <a:solidFill>
                  <a:srgbClr val="8316B5"/>
                </a:solidFill>
                <a:ea typeface="Arial" charset="0"/>
                <a:cs typeface="Arial"/>
              </a:rPr>
              <a:t>All</a:t>
            </a:r>
            <a:endParaRPr lang="tr-TR" sz="2400" b="1" dirty="0">
              <a:solidFill>
                <a:srgbClr val="8316B5"/>
              </a:solidFill>
              <a:ea typeface="Arial" charset="0"/>
              <a:cs typeface="Arial"/>
            </a:endParaRPr>
          </a:p>
        </p:txBody>
      </p:sp>
      <p:sp>
        <p:nvSpPr>
          <p:cNvPr id="4" name="TextBox 3">
            <a:extLst>
              <a:ext uri="{FF2B5EF4-FFF2-40B4-BE49-F238E27FC236}">
                <a16:creationId xmlns:a16="http://schemas.microsoft.com/office/drawing/2014/main" id="{31503DB8-C1F4-2386-35BA-99B9993E24DE}"/>
              </a:ext>
            </a:extLst>
          </p:cNvPr>
          <p:cNvSpPr txBox="1"/>
          <p:nvPr/>
        </p:nvSpPr>
        <p:spPr>
          <a:xfrm>
            <a:off x="5501099" y="2846550"/>
            <a:ext cx="1433641" cy="369332"/>
          </a:xfrm>
          <a:prstGeom prst="rect">
            <a:avLst/>
          </a:prstGeom>
          <a:noFill/>
        </p:spPr>
        <p:txBody>
          <a:bodyPr wrap="square" rtlCol="0">
            <a:spAutoFit/>
          </a:bodyPr>
          <a:lstStyle/>
          <a:p>
            <a:r>
              <a:rPr lang="en-TR" dirty="0"/>
              <a:t>THANK YOU</a:t>
            </a:r>
          </a:p>
        </p:txBody>
      </p:sp>
      <p:sp>
        <p:nvSpPr>
          <p:cNvPr id="3" name="TextBox 2">
            <a:extLst>
              <a:ext uri="{FF2B5EF4-FFF2-40B4-BE49-F238E27FC236}">
                <a16:creationId xmlns:a16="http://schemas.microsoft.com/office/drawing/2014/main" id="{508CBFE8-0666-3609-1A00-D7330F17F4FD}"/>
              </a:ext>
            </a:extLst>
          </p:cNvPr>
          <p:cNvSpPr txBox="1"/>
          <p:nvPr/>
        </p:nvSpPr>
        <p:spPr>
          <a:xfrm>
            <a:off x="3032219" y="4291302"/>
            <a:ext cx="6965221" cy="1015663"/>
          </a:xfrm>
          <a:prstGeom prst="rect">
            <a:avLst/>
          </a:prstGeom>
          <a:noFill/>
        </p:spPr>
        <p:txBody>
          <a:bodyPr wrap="square" rtlCol="0">
            <a:spAutoFit/>
          </a:bodyPr>
          <a:lstStyle/>
          <a:p>
            <a:r>
              <a:rPr lang="en-TR" sz="2000" b="1" dirty="0"/>
              <a:t>Next -&gt; </a:t>
            </a:r>
          </a:p>
          <a:p>
            <a:r>
              <a:rPr lang="en-TR" sz="2000" dirty="0"/>
              <a:t>So many Transformers, which one to use?</a:t>
            </a:r>
          </a:p>
          <a:p>
            <a:r>
              <a:rPr lang="en-TR" sz="2000" dirty="0"/>
              <a:t>Small projects</a:t>
            </a:r>
            <a:endParaRPr lang="en-TR" dirty="0"/>
          </a:p>
        </p:txBody>
      </p:sp>
    </p:spTree>
    <p:extLst>
      <p:ext uri="{BB962C8B-B14F-4D97-AF65-F5344CB8AC3E}">
        <p14:creationId xmlns:p14="http://schemas.microsoft.com/office/powerpoint/2010/main" val="4009697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00131-BDAC-212D-DDFC-B851D3A0ABA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2AFDCFE-ED0F-956B-F3F3-B9CA701540AE}"/>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FB03D049-7953-F633-585C-3BBEDB3F6A07}"/>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sp>
        <p:nvSpPr>
          <p:cNvPr id="4" name="TextBox 3">
            <a:extLst>
              <a:ext uri="{FF2B5EF4-FFF2-40B4-BE49-F238E27FC236}">
                <a16:creationId xmlns:a16="http://schemas.microsoft.com/office/drawing/2014/main" id="{B8E9D4D0-7D2F-3986-5B07-95FCC12AF4EC}"/>
              </a:ext>
            </a:extLst>
          </p:cNvPr>
          <p:cNvSpPr txBox="1"/>
          <p:nvPr/>
        </p:nvSpPr>
        <p:spPr>
          <a:xfrm>
            <a:off x="1003509" y="1174431"/>
            <a:ext cx="6097656" cy="374461"/>
          </a:xfrm>
          <a:prstGeom prst="rect">
            <a:avLst/>
          </a:prstGeom>
          <a:noFill/>
        </p:spPr>
        <p:txBody>
          <a:bodyPr wrap="square">
            <a:spAutoFit/>
          </a:bodyPr>
          <a:lstStyle/>
          <a:p>
            <a:pPr algn="l">
              <a:lnSpc>
                <a:spcPts val="2250"/>
              </a:lnSpc>
            </a:pPr>
            <a:r>
              <a:rPr lang="en-US" b="1" i="0" dirty="0">
                <a:solidFill>
                  <a:srgbClr val="242424"/>
                </a:solidFill>
                <a:effectLst/>
                <a:latin typeface="sohne"/>
              </a:rPr>
              <a:t>Sequential Memory</a:t>
            </a:r>
          </a:p>
        </p:txBody>
      </p:sp>
      <p:pic>
        <p:nvPicPr>
          <p:cNvPr id="5122" name="Picture 2">
            <a:extLst>
              <a:ext uri="{FF2B5EF4-FFF2-40B4-BE49-F238E27FC236}">
                <a16:creationId xmlns:a16="http://schemas.microsoft.com/office/drawing/2014/main" id="{CEFEC417-CEEB-1EA5-3FC0-95A8E1F7B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509" y="1736000"/>
            <a:ext cx="6506817" cy="5252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42A649B-22C4-B836-1614-A5EC0DB959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509" y="2644589"/>
            <a:ext cx="6506817" cy="4414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0D07F76-B47A-3628-5407-412524C41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508" y="3488558"/>
            <a:ext cx="6887818" cy="78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68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12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12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369E9-6035-9941-9BCA-B054FC07DCE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AA0EFA7-8CD1-1E10-7FF3-4EBC44F7988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7986CDB6-9464-0213-62BA-E39B71FAC22E}"/>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2050" name="Picture 2">
            <a:extLst>
              <a:ext uri="{FF2B5EF4-FFF2-40B4-BE49-F238E27FC236}">
                <a16:creationId xmlns:a16="http://schemas.microsoft.com/office/drawing/2014/main" id="{640454E2-3366-6F47-2E51-6296B9497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283" y="963543"/>
            <a:ext cx="14224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286ED3C-7724-48C8-3615-4A2D3C7DE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0787" y="542353"/>
            <a:ext cx="317500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8DCC795-00C3-9599-555F-3CAACFC4A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6318" y="3935327"/>
            <a:ext cx="5115689" cy="27624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703360F-C2F7-2E7B-EB5D-4EDC7DD94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8318" y="3935327"/>
            <a:ext cx="5115691" cy="2762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22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nodeType="withEffect">
                                  <p:stCondLst>
                                    <p:cond delay="0"/>
                                  </p:stCondLst>
                                  <p:childTnLst>
                                    <p:animEffect transition="out" filter="blinds(horizontal)">
                                      <p:cBhvr>
                                        <p:cTn id="6" dur="500"/>
                                        <p:tgtEl>
                                          <p:spTgt spid="2052"/>
                                        </p:tgtEl>
                                      </p:cBhvr>
                                    </p:animEffect>
                                    <p:set>
                                      <p:cBhvr>
                                        <p:cTn id="7" dur="1" fill="hold">
                                          <p:stCondLst>
                                            <p:cond delay="499"/>
                                          </p:stCondLst>
                                        </p:cTn>
                                        <p:tgtEl>
                                          <p:spTgt spid="2052"/>
                                        </p:tgtEl>
                                        <p:attrNameLst>
                                          <p:attrName>style.visibility</p:attrName>
                                        </p:attrNameLst>
                                      </p:cBhvr>
                                      <p:to>
                                        <p:strVal val="hidden"/>
                                      </p:to>
                                    </p:set>
                                  </p:childTnLst>
                                </p:cTn>
                              </p:par>
                              <p:par>
                                <p:cTn id="8" presetID="1" presetClass="exit" presetSubtype="0" fill="hold" nodeType="withEffect">
                                  <p:stCondLst>
                                    <p:cond delay="0"/>
                                  </p:stCondLst>
                                  <p:childTnLst>
                                    <p:set>
                                      <p:cBhvr>
                                        <p:cTn id="9" dur="1" fill="hold">
                                          <p:stCondLst>
                                            <p:cond delay="0"/>
                                          </p:stCondLst>
                                        </p:cTn>
                                        <p:tgtEl>
                                          <p:spTgt spid="2056"/>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205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5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8FF21-58A7-7897-81D2-EF577460974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1604977-0B4A-F13B-61E1-D5F7F5690226}"/>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54D1B4EC-0145-B652-3A6B-CF1F2D5C1266}"/>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So</a:t>
            </a:r>
            <a:r>
              <a:rPr lang="tr-TR" sz="2400" b="1" dirty="0">
                <a:solidFill>
                  <a:srgbClr val="8316B5"/>
                </a:solidFill>
                <a:ea typeface="Arial" charset="0"/>
                <a:cs typeface="Arial"/>
              </a:rPr>
              <a:t> Far in NLP</a:t>
            </a:r>
          </a:p>
        </p:txBody>
      </p:sp>
      <p:pic>
        <p:nvPicPr>
          <p:cNvPr id="8194" name="Picture 2">
            <a:extLst>
              <a:ext uri="{FF2B5EF4-FFF2-40B4-BE49-F238E27FC236}">
                <a16:creationId xmlns:a16="http://schemas.microsoft.com/office/drawing/2014/main" id="{958223C5-D427-33BC-EAD0-19FBDBB3E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09" y="1043609"/>
            <a:ext cx="1224170" cy="1224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F6E234-BF1D-A1DF-E99F-E8118E2EA125}"/>
              </a:ext>
            </a:extLst>
          </p:cNvPr>
          <p:cNvSpPr txBox="1"/>
          <p:nvPr/>
        </p:nvSpPr>
        <p:spPr>
          <a:xfrm>
            <a:off x="516835" y="2345635"/>
            <a:ext cx="1864415" cy="261610"/>
          </a:xfrm>
          <a:prstGeom prst="rect">
            <a:avLst/>
          </a:prstGeom>
          <a:noFill/>
        </p:spPr>
        <p:txBody>
          <a:bodyPr wrap="square">
            <a:spAutoFit/>
          </a:bodyPr>
          <a:lstStyle/>
          <a:p>
            <a:r>
              <a:rPr lang="en-US" sz="1100" b="0" i="0" dirty="0">
                <a:solidFill>
                  <a:srgbClr val="6B6B6B"/>
                </a:solidFill>
                <a:effectLst/>
                <a:latin typeface="sohne"/>
              </a:rPr>
              <a:t>Final hidden state of the RNN</a:t>
            </a:r>
            <a:endParaRPr lang="en-TR" sz="1100" dirty="0"/>
          </a:p>
        </p:txBody>
      </p:sp>
      <p:pic>
        <p:nvPicPr>
          <p:cNvPr id="8196" name="Picture 4">
            <a:extLst>
              <a:ext uri="{FF2B5EF4-FFF2-40B4-BE49-F238E27FC236}">
                <a16:creationId xmlns:a16="http://schemas.microsoft.com/office/drawing/2014/main" id="{1EBBD613-1A08-5295-90F3-78F0608B5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814" y="623041"/>
            <a:ext cx="2590616" cy="279786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440DEAE-6CDF-AFAC-5154-279DD5F15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5747" y="623041"/>
            <a:ext cx="2590616" cy="27978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B9F021-9D8B-0ED6-793F-735CDA5086DC}"/>
              </a:ext>
            </a:extLst>
          </p:cNvPr>
          <p:cNvSpPr txBox="1"/>
          <p:nvPr/>
        </p:nvSpPr>
        <p:spPr>
          <a:xfrm>
            <a:off x="7939339" y="3203248"/>
            <a:ext cx="2805320" cy="261610"/>
          </a:xfrm>
          <a:prstGeom prst="rect">
            <a:avLst/>
          </a:prstGeom>
          <a:noFill/>
        </p:spPr>
        <p:txBody>
          <a:bodyPr wrap="square">
            <a:spAutoFit/>
          </a:bodyPr>
          <a:lstStyle/>
          <a:p>
            <a:r>
              <a:rPr lang="en-US" sz="1100" b="0" i="0" dirty="0">
                <a:solidFill>
                  <a:srgbClr val="6B6B6B"/>
                </a:solidFill>
                <a:effectLst/>
                <a:latin typeface="sohne"/>
              </a:rPr>
              <a:t>Gradients shrink as it back-propagates down</a:t>
            </a:r>
            <a:endParaRPr lang="en-TR" sz="1100" dirty="0"/>
          </a:p>
        </p:txBody>
      </p:sp>
    </p:spTree>
    <p:extLst>
      <p:ext uri="{BB962C8B-B14F-4D97-AF65-F5344CB8AC3E}">
        <p14:creationId xmlns:p14="http://schemas.microsoft.com/office/powerpoint/2010/main" val="54922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17810</TotalTime>
  <Words>2530</Words>
  <Application>Microsoft Macintosh PowerPoint</Application>
  <PresentationFormat>Widescreen</PresentationFormat>
  <Paragraphs>357</Paragraphs>
  <Slides>62</Slides>
  <Notes>62</Notes>
  <HiddenSlides>8</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-webkit-standard</vt:lpstr>
      <vt:lpstr>Arial</vt:lpstr>
      <vt:lpstr>Calibri</vt:lpstr>
      <vt:lpstr>Calibri Light</vt:lpstr>
      <vt:lpstr>Inter</vt:lpstr>
      <vt:lpstr>Open Sans</vt:lpstr>
      <vt:lpstr>Roboto</vt:lpstr>
      <vt:lpstr>sohne</vt:lpstr>
      <vt:lpstr>Söhne</vt:lpstr>
      <vt:lpstr>source-serif-pro</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294</cp:revision>
  <dcterms:created xsi:type="dcterms:W3CDTF">2023-05-05T15:50:07Z</dcterms:created>
  <dcterms:modified xsi:type="dcterms:W3CDTF">2024-11-29T15:01:57Z</dcterms:modified>
</cp:coreProperties>
</file>